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5" r:id="rId2"/>
    <p:sldId id="263" r:id="rId3"/>
    <p:sldId id="296" r:id="rId4"/>
    <p:sldId id="300" r:id="rId5"/>
    <p:sldId id="299" r:id="rId6"/>
    <p:sldId id="303" r:id="rId7"/>
    <p:sldId id="302" r:id="rId8"/>
    <p:sldId id="269" r:id="rId9"/>
    <p:sldId id="274" r:id="rId10"/>
    <p:sldId id="271" r:id="rId11"/>
    <p:sldId id="264" r:id="rId12"/>
    <p:sldId id="261" r:id="rId13"/>
    <p:sldId id="266" r:id="rId14"/>
    <p:sldId id="265" r:id="rId15"/>
    <p:sldId id="273" r:id="rId16"/>
    <p:sldId id="275" r:id="rId17"/>
    <p:sldId id="304" r:id="rId18"/>
    <p:sldId id="307" r:id="rId19"/>
    <p:sldId id="308" r:id="rId20"/>
    <p:sldId id="310" r:id="rId21"/>
    <p:sldId id="305" r:id="rId22"/>
    <p:sldId id="268" r:id="rId23"/>
    <p:sldId id="311"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264" autoAdjust="0"/>
  </p:normalViewPr>
  <p:slideViewPr>
    <p:cSldViewPr snapToGrid="0">
      <p:cViewPr varScale="1">
        <p:scale>
          <a:sx n="79" d="100"/>
          <a:sy n="79" d="100"/>
        </p:scale>
        <p:origin x="88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A9AD0-65BD-494B-8459-E0DD565D09EA}" type="doc">
      <dgm:prSet loTypeId="urn:microsoft.com/office/officeart/2009/3/layout/CircleRelationship" loCatId="relationship" qsTypeId="urn:microsoft.com/office/officeart/2005/8/quickstyle/simple1" qsCatId="simple" csTypeId="urn:microsoft.com/office/officeart/2005/8/colors/colorful1#1" csCatId="colorful" phldr="1"/>
      <dgm:spPr/>
      <dgm:t>
        <a:bodyPr/>
        <a:lstStyle/>
        <a:p>
          <a:endParaRPr lang="ru-RU"/>
        </a:p>
      </dgm:t>
    </dgm:pt>
    <dgm:pt modelId="{FB952AA0-347D-4833-88CC-6CE12FEDBAC2}">
      <dgm:prSet phldrT="[Текст]" custT="1"/>
      <dgm:spPr/>
      <dgm:t>
        <a:bodyPr/>
        <a:lstStyle/>
        <a:p>
          <a:r>
            <a:rPr lang="ru-RU" sz="2800" dirty="0" smtClean="0">
              <a:latin typeface="Arial" panose="020B0604020202020204" pitchFamily="34" charset="0"/>
              <a:cs typeface="Arial" panose="020B0604020202020204" pitchFamily="34" charset="0"/>
            </a:rPr>
            <a:t>Возможность выбора</a:t>
          </a:r>
          <a:endParaRPr lang="ru-RU" sz="1000" dirty="0">
            <a:latin typeface="Arial" panose="020B0604020202020204" pitchFamily="34" charset="0"/>
            <a:cs typeface="Arial" panose="020B0604020202020204" pitchFamily="34" charset="0"/>
          </a:endParaRPr>
        </a:p>
      </dgm:t>
    </dgm:pt>
    <dgm:pt modelId="{75F01CFE-6796-4900-9D25-EC1A12B6FACF}" type="parTrans" cxnId="{B574A48F-F949-4263-B0A2-F94CB608B161}">
      <dgm:prSet/>
      <dgm:spPr/>
      <dgm:t>
        <a:bodyPr/>
        <a:lstStyle/>
        <a:p>
          <a:endParaRPr lang="ru-RU">
            <a:latin typeface="Arial" panose="020B0604020202020204" pitchFamily="34" charset="0"/>
            <a:cs typeface="Arial" panose="020B0604020202020204" pitchFamily="34" charset="0"/>
          </a:endParaRPr>
        </a:p>
      </dgm:t>
    </dgm:pt>
    <dgm:pt modelId="{315C3F1F-2BFB-42AE-B130-742D159DF94D}" type="sibTrans" cxnId="{B574A48F-F949-4263-B0A2-F94CB608B161}">
      <dgm:prSet/>
      <dgm:spPr/>
      <dgm:t>
        <a:bodyPr/>
        <a:lstStyle/>
        <a:p>
          <a:endParaRPr lang="ru-RU">
            <a:latin typeface="Arial" panose="020B0604020202020204" pitchFamily="34" charset="0"/>
            <a:cs typeface="Arial" panose="020B0604020202020204" pitchFamily="34" charset="0"/>
          </a:endParaRPr>
        </a:p>
      </dgm:t>
    </dgm:pt>
    <dgm:pt modelId="{6FE232E3-E887-4DCE-943A-F9E79709B5B8}">
      <dgm:prSet phldrT="[Текст]" custT="1"/>
      <dgm:spPr/>
      <dgm:t>
        <a:bodyPr/>
        <a:lstStyle/>
        <a:p>
          <a:endParaRPr lang="ru-RU" sz="1200" dirty="0">
            <a:latin typeface="Arial" panose="020B0604020202020204" pitchFamily="34" charset="0"/>
            <a:cs typeface="Arial" panose="020B0604020202020204" pitchFamily="34" charset="0"/>
          </a:endParaRPr>
        </a:p>
      </dgm:t>
    </dgm:pt>
    <dgm:pt modelId="{DB7BC931-E35A-449C-8AF4-76491751136D}" type="parTrans" cxnId="{04CF09F9-2FC5-4808-81B0-5184589E52D3}">
      <dgm:prSet/>
      <dgm:spPr/>
      <dgm:t>
        <a:bodyPr/>
        <a:lstStyle/>
        <a:p>
          <a:endParaRPr lang="ru-RU">
            <a:latin typeface="Arial" panose="020B0604020202020204" pitchFamily="34" charset="0"/>
            <a:cs typeface="Arial" panose="020B0604020202020204" pitchFamily="34" charset="0"/>
          </a:endParaRPr>
        </a:p>
      </dgm:t>
    </dgm:pt>
    <dgm:pt modelId="{CC4C35CE-7A2C-4DF3-B558-75BA511A5BF2}" type="sibTrans" cxnId="{04CF09F9-2FC5-4808-81B0-5184589E52D3}">
      <dgm:prSet/>
      <dgm:spPr/>
      <dgm:t>
        <a:bodyPr/>
        <a:lstStyle/>
        <a:p>
          <a:endParaRPr lang="ru-RU">
            <a:latin typeface="Arial" panose="020B0604020202020204" pitchFamily="34" charset="0"/>
            <a:cs typeface="Arial" panose="020B0604020202020204" pitchFamily="34" charset="0"/>
          </a:endParaRPr>
        </a:p>
      </dgm:t>
    </dgm:pt>
    <dgm:pt modelId="{0366D4A4-A4CE-4698-B544-D0ACD4DC02FE}">
      <dgm:prSet phldrT="[Текст]"/>
      <dgm:spPr/>
      <dgm:t>
        <a:bodyPr/>
        <a:lstStyle/>
        <a:p>
          <a:endParaRPr lang="ru-RU" dirty="0">
            <a:latin typeface="Arial" panose="020B0604020202020204" pitchFamily="34" charset="0"/>
            <a:cs typeface="Arial" panose="020B0604020202020204" pitchFamily="34" charset="0"/>
          </a:endParaRPr>
        </a:p>
      </dgm:t>
    </dgm:pt>
    <dgm:pt modelId="{0E1369A8-053C-4A50-A368-0A1021A82B34}" type="parTrans" cxnId="{59369316-46A3-4013-96E0-91ECAEF2D74C}">
      <dgm:prSet/>
      <dgm:spPr/>
      <dgm:t>
        <a:bodyPr/>
        <a:lstStyle/>
        <a:p>
          <a:endParaRPr lang="ru-RU">
            <a:latin typeface="Arial" panose="020B0604020202020204" pitchFamily="34" charset="0"/>
            <a:cs typeface="Arial" panose="020B0604020202020204" pitchFamily="34" charset="0"/>
          </a:endParaRPr>
        </a:p>
      </dgm:t>
    </dgm:pt>
    <dgm:pt modelId="{3D8BCA7E-F9F1-4AEC-A925-3553E5CF34DA}" type="sibTrans" cxnId="{59369316-46A3-4013-96E0-91ECAEF2D74C}">
      <dgm:prSet/>
      <dgm:spPr/>
      <dgm:t>
        <a:bodyPr/>
        <a:lstStyle/>
        <a:p>
          <a:endParaRPr lang="ru-RU">
            <a:latin typeface="Arial" panose="020B0604020202020204" pitchFamily="34" charset="0"/>
            <a:cs typeface="Arial" panose="020B0604020202020204" pitchFamily="34" charset="0"/>
          </a:endParaRPr>
        </a:p>
      </dgm:t>
    </dgm:pt>
    <dgm:pt modelId="{5EAD5F05-2FB6-4615-AF85-BE0049D362E2}" type="pres">
      <dgm:prSet presAssocID="{EF8A9AD0-65BD-494B-8459-E0DD565D09EA}" presName="Name0" presStyleCnt="0">
        <dgm:presLayoutVars>
          <dgm:chMax val="1"/>
          <dgm:chPref val="1"/>
        </dgm:presLayoutVars>
      </dgm:prSet>
      <dgm:spPr/>
      <dgm:t>
        <a:bodyPr/>
        <a:lstStyle/>
        <a:p>
          <a:endParaRPr lang="ru-RU"/>
        </a:p>
      </dgm:t>
    </dgm:pt>
    <dgm:pt modelId="{ABE140B2-6789-4717-B55B-D1C90C20AA4E}" type="pres">
      <dgm:prSet presAssocID="{FB952AA0-347D-4833-88CC-6CE12FEDBAC2}" presName="Parent" presStyleLbl="node0" presStyleIdx="0" presStyleCnt="1">
        <dgm:presLayoutVars>
          <dgm:chMax val="5"/>
          <dgm:chPref val="5"/>
        </dgm:presLayoutVars>
      </dgm:prSet>
      <dgm:spPr/>
      <dgm:t>
        <a:bodyPr/>
        <a:lstStyle/>
        <a:p>
          <a:endParaRPr lang="ru-RU"/>
        </a:p>
      </dgm:t>
    </dgm:pt>
    <dgm:pt modelId="{37E1B7C6-BB98-4B4F-9AB7-17EEC7613BEF}" type="pres">
      <dgm:prSet presAssocID="{FB952AA0-347D-4833-88CC-6CE12FEDBAC2}" presName="Accent1" presStyleLbl="node1" presStyleIdx="0" presStyleCnt="13"/>
      <dgm:spPr/>
    </dgm:pt>
    <dgm:pt modelId="{CF558A03-9701-49AF-9394-C5699D12CE05}" type="pres">
      <dgm:prSet presAssocID="{FB952AA0-347D-4833-88CC-6CE12FEDBAC2}" presName="Accent2" presStyleLbl="node1" presStyleIdx="1" presStyleCnt="13" custLinFactX="480800" custLinFactY="-368100" custLinFactNeighborX="500000" custLinFactNeighborY="-400000"/>
      <dgm:spPr/>
    </dgm:pt>
    <dgm:pt modelId="{5E11E054-4E14-4A3C-8FD7-E331831CBF20}" type="pres">
      <dgm:prSet presAssocID="{FB952AA0-347D-4833-88CC-6CE12FEDBAC2}" presName="Accent3" presStyleLbl="node1" presStyleIdx="2" presStyleCnt="13" custScaleX="230310" custScaleY="230311" custLinFactX="-100000" custLinFactY="-100000" custLinFactNeighborX="-114728" custLinFactNeighborY="-168391"/>
      <dgm:spPr/>
    </dgm:pt>
    <dgm:pt modelId="{A36998EE-8292-4D8A-BD07-34005A861055}" type="pres">
      <dgm:prSet presAssocID="{FB952AA0-347D-4833-88CC-6CE12FEDBAC2}" presName="Accent4" presStyleLbl="node1" presStyleIdx="3" presStyleCnt="13" custLinFactNeighborX="-31622" custLinFactNeighborY="-39438"/>
      <dgm:spPr/>
    </dgm:pt>
    <dgm:pt modelId="{0BE3BA80-9981-4FF3-880F-1CE3EC340CE2}" type="pres">
      <dgm:prSet presAssocID="{FB952AA0-347D-4833-88CC-6CE12FEDBAC2}" presName="Accent5" presStyleLbl="node1" presStyleIdx="4" presStyleCnt="13"/>
      <dgm:spPr/>
    </dgm:pt>
    <dgm:pt modelId="{B69038ED-4D49-4EDE-B15C-15C8464285AB}" type="pres">
      <dgm:prSet presAssocID="{FB952AA0-347D-4833-88CC-6CE12FEDBAC2}" presName="Accent6" presStyleLbl="node1" presStyleIdx="5" presStyleCnt="13"/>
      <dgm:spPr/>
    </dgm:pt>
    <dgm:pt modelId="{2CEA8A02-2C89-48BF-8CE6-A60E10B85FF0}" type="pres">
      <dgm:prSet presAssocID="{6FE232E3-E887-4DCE-943A-F9E79709B5B8}" presName="Child1" presStyleLbl="node1" presStyleIdx="6" presStyleCnt="13" custScaleX="43899" custScaleY="43899" custLinFactNeighborX="19556" custLinFactNeighborY="16151">
        <dgm:presLayoutVars>
          <dgm:chMax val="0"/>
          <dgm:chPref val="0"/>
        </dgm:presLayoutVars>
      </dgm:prSet>
      <dgm:spPr/>
      <dgm:t>
        <a:bodyPr/>
        <a:lstStyle/>
        <a:p>
          <a:endParaRPr lang="ru-RU"/>
        </a:p>
      </dgm:t>
    </dgm:pt>
    <dgm:pt modelId="{197E1DEC-DBFF-4FED-8D0E-AAD2E13F9C1E}" type="pres">
      <dgm:prSet presAssocID="{6FE232E3-E887-4DCE-943A-F9E79709B5B8}" presName="Accent7" presStyleCnt="0"/>
      <dgm:spPr/>
    </dgm:pt>
    <dgm:pt modelId="{0216D922-81A6-4D5D-A58E-27AB7D449BD0}" type="pres">
      <dgm:prSet presAssocID="{6FE232E3-E887-4DCE-943A-F9E79709B5B8}" presName="AccentHold1" presStyleLbl="node1" presStyleIdx="7" presStyleCnt="13"/>
      <dgm:spPr/>
    </dgm:pt>
    <dgm:pt modelId="{61DB43CC-8EDF-48F8-B093-7841BD9FBDF1}" type="pres">
      <dgm:prSet presAssocID="{6FE232E3-E887-4DCE-943A-F9E79709B5B8}" presName="Accent8" presStyleCnt="0"/>
      <dgm:spPr/>
    </dgm:pt>
    <dgm:pt modelId="{3C7CA08A-F96D-4CB0-9153-C76DB40E8511}" type="pres">
      <dgm:prSet presAssocID="{6FE232E3-E887-4DCE-943A-F9E79709B5B8}" presName="AccentHold2" presStyleLbl="node1" presStyleIdx="8" presStyleCnt="13"/>
      <dgm:spPr/>
    </dgm:pt>
    <dgm:pt modelId="{A96B6B90-E15C-43B1-AA4C-B5E7178D319C}" type="pres">
      <dgm:prSet presAssocID="{0366D4A4-A4CE-4698-B544-D0ACD4DC02FE}" presName="Child2" presStyleLbl="node1" presStyleIdx="9" presStyleCnt="13" custScaleX="59891" custScaleY="59891">
        <dgm:presLayoutVars>
          <dgm:chMax val="0"/>
          <dgm:chPref val="0"/>
        </dgm:presLayoutVars>
      </dgm:prSet>
      <dgm:spPr/>
      <dgm:t>
        <a:bodyPr/>
        <a:lstStyle/>
        <a:p>
          <a:endParaRPr lang="ru-RU"/>
        </a:p>
      </dgm:t>
    </dgm:pt>
    <dgm:pt modelId="{A7DC7707-B24C-4636-B209-B98B60AAAE76}" type="pres">
      <dgm:prSet presAssocID="{0366D4A4-A4CE-4698-B544-D0ACD4DC02FE}" presName="Accent9" presStyleCnt="0"/>
      <dgm:spPr/>
    </dgm:pt>
    <dgm:pt modelId="{0573F4D7-AEF7-4E68-9811-7BC64AB24956}" type="pres">
      <dgm:prSet presAssocID="{0366D4A4-A4CE-4698-B544-D0ACD4DC02FE}" presName="AccentHold1" presStyleLbl="node1" presStyleIdx="10" presStyleCnt="13" custLinFactX="-279646" custLinFactY="300000" custLinFactNeighborX="-300000" custLinFactNeighborY="385079"/>
      <dgm:spPr/>
    </dgm:pt>
    <dgm:pt modelId="{61D2AD80-1ED4-414F-97FF-34C2D250E84D}" type="pres">
      <dgm:prSet presAssocID="{0366D4A4-A4CE-4698-B544-D0ACD4DC02FE}" presName="Accent10" presStyleCnt="0"/>
      <dgm:spPr/>
    </dgm:pt>
    <dgm:pt modelId="{5E734D0B-AC27-4AD7-94DD-D7F8A81B12F0}" type="pres">
      <dgm:prSet presAssocID="{0366D4A4-A4CE-4698-B544-D0ACD4DC02FE}" presName="AccentHold2" presStyleLbl="node1" presStyleIdx="11" presStyleCnt="13"/>
      <dgm:spPr/>
    </dgm:pt>
    <dgm:pt modelId="{1EA01C63-AD7A-43D0-A736-971ADAF9F249}" type="pres">
      <dgm:prSet presAssocID="{0366D4A4-A4CE-4698-B544-D0ACD4DC02FE}" presName="Accent11" presStyleCnt="0"/>
      <dgm:spPr/>
    </dgm:pt>
    <dgm:pt modelId="{716C03FF-F371-4D25-A161-7FD1173AD0E2}" type="pres">
      <dgm:prSet presAssocID="{0366D4A4-A4CE-4698-B544-D0ACD4DC02FE}" presName="AccentHold3" presStyleLbl="node1" presStyleIdx="12" presStyleCnt="13" custLinFactX="-200000" custLinFactY="9077" custLinFactNeighborX="-287680" custLinFactNeighborY="100000"/>
      <dgm:spPr/>
    </dgm:pt>
  </dgm:ptLst>
  <dgm:cxnLst>
    <dgm:cxn modelId="{A2F3A0A5-23C7-49AE-972B-4214491F8928}" type="presOf" srcId="{EF8A9AD0-65BD-494B-8459-E0DD565D09EA}" destId="{5EAD5F05-2FB6-4615-AF85-BE0049D362E2}" srcOrd="0" destOrd="0" presId="urn:microsoft.com/office/officeart/2009/3/layout/CircleRelationship"/>
    <dgm:cxn modelId="{54BB451B-9962-4099-B15B-AF251DA33964}" type="presOf" srcId="{6FE232E3-E887-4DCE-943A-F9E79709B5B8}" destId="{2CEA8A02-2C89-48BF-8CE6-A60E10B85FF0}" srcOrd="0" destOrd="0" presId="urn:microsoft.com/office/officeart/2009/3/layout/CircleRelationship"/>
    <dgm:cxn modelId="{4C978309-1AE9-4B12-B4F2-FA1E53B3D8FF}" type="presOf" srcId="{FB952AA0-347D-4833-88CC-6CE12FEDBAC2}" destId="{ABE140B2-6789-4717-B55B-D1C90C20AA4E}" srcOrd="0" destOrd="0" presId="urn:microsoft.com/office/officeart/2009/3/layout/CircleRelationship"/>
    <dgm:cxn modelId="{04CF09F9-2FC5-4808-81B0-5184589E52D3}" srcId="{FB952AA0-347D-4833-88CC-6CE12FEDBAC2}" destId="{6FE232E3-E887-4DCE-943A-F9E79709B5B8}" srcOrd="0" destOrd="0" parTransId="{DB7BC931-E35A-449C-8AF4-76491751136D}" sibTransId="{CC4C35CE-7A2C-4DF3-B558-75BA511A5BF2}"/>
    <dgm:cxn modelId="{D21DB191-7E0A-42BE-BA1D-BFFD6FC4C85E}" type="presOf" srcId="{0366D4A4-A4CE-4698-B544-D0ACD4DC02FE}" destId="{A96B6B90-E15C-43B1-AA4C-B5E7178D319C}" srcOrd="0" destOrd="0" presId="urn:microsoft.com/office/officeart/2009/3/layout/CircleRelationship"/>
    <dgm:cxn modelId="{B574A48F-F949-4263-B0A2-F94CB608B161}" srcId="{EF8A9AD0-65BD-494B-8459-E0DD565D09EA}" destId="{FB952AA0-347D-4833-88CC-6CE12FEDBAC2}" srcOrd="0" destOrd="0" parTransId="{75F01CFE-6796-4900-9D25-EC1A12B6FACF}" sibTransId="{315C3F1F-2BFB-42AE-B130-742D159DF94D}"/>
    <dgm:cxn modelId="{59369316-46A3-4013-96E0-91ECAEF2D74C}" srcId="{FB952AA0-347D-4833-88CC-6CE12FEDBAC2}" destId="{0366D4A4-A4CE-4698-B544-D0ACD4DC02FE}" srcOrd="1" destOrd="0" parTransId="{0E1369A8-053C-4A50-A368-0A1021A82B34}" sibTransId="{3D8BCA7E-F9F1-4AEC-A925-3553E5CF34DA}"/>
    <dgm:cxn modelId="{517CC039-8ECD-46DB-BE0E-9136A063E393}" type="presParOf" srcId="{5EAD5F05-2FB6-4615-AF85-BE0049D362E2}" destId="{ABE140B2-6789-4717-B55B-D1C90C20AA4E}" srcOrd="0" destOrd="0" presId="urn:microsoft.com/office/officeart/2009/3/layout/CircleRelationship"/>
    <dgm:cxn modelId="{C8C1D8A5-10E8-4BFA-BDF0-20820BFD4280}" type="presParOf" srcId="{5EAD5F05-2FB6-4615-AF85-BE0049D362E2}" destId="{37E1B7C6-BB98-4B4F-9AB7-17EEC7613BEF}" srcOrd="1" destOrd="0" presId="urn:microsoft.com/office/officeart/2009/3/layout/CircleRelationship"/>
    <dgm:cxn modelId="{41C50088-193C-4464-949B-B18CAF5EE8D0}" type="presParOf" srcId="{5EAD5F05-2FB6-4615-AF85-BE0049D362E2}" destId="{CF558A03-9701-49AF-9394-C5699D12CE05}" srcOrd="2" destOrd="0" presId="urn:microsoft.com/office/officeart/2009/3/layout/CircleRelationship"/>
    <dgm:cxn modelId="{9DDBDCE1-8146-4B9E-A595-5BC92236F145}" type="presParOf" srcId="{5EAD5F05-2FB6-4615-AF85-BE0049D362E2}" destId="{5E11E054-4E14-4A3C-8FD7-E331831CBF20}" srcOrd="3" destOrd="0" presId="urn:microsoft.com/office/officeart/2009/3/layout/CircleRelationship"/>
    <dgm:cxn modelId="{75648FAF-669C-4122-AB4C-13FC2B4B72A2}" type="presParOf" srcId="{5EAD5F05-2FB6-4615-AF85-BE0049D362E2}" destId="{A36998EE-8292-4D8A-BD07-34005A861055}" srcOrd="4" destOrd="0" presId="urn:microsoft.com/office/officeart/2009/3/layout/CircleRelationship"/>
    <dgm:cxn modelId="{A970FCF7-BB3B-4BB4-93A4-049B079C3DA1}" type="presParOf" srcId="{5EAD5F05-2FB6-4615-AF85-BE0049D362E2}" destId="{0BE3BA80-9981-4FF3-880F-1CE3EC340CE2}" srcOrd="5" destOrd="0" presId="urn:microsoft.com/office/officeart/2009/3/layout/CircleRelationship"/>
    <dgm:cxn modelId="{88DCCC25-8C4B-4776-9585-088E64C3BE34}" type="presParOf" srcId="{5EAD5F05-2FB6-4615-AF85-BE0049D362E2}" destId="{B69038ED-4D49-4EDE-B15C-15C8464285AB}" srcOrd="6" destOrd="0" presId="urn:microsoft.com/office/officeart/2009/3/layout/CircleRelationship"/>
    <dgm:cxn modelId="{4D695FAE-3B38-40E3-A141-7E8C2922CB90}" type="presParOf" srcId="{5EAD5F05-2FB6-4615-AF85-BE0049D362E2}" destId="{2CEA8A02-2C89-48BF-8CE6-A60E10B85FF0}" srcOrd="7" destOrd="0" presId="urn:microsoft.com/office/officeart/2009/3/layout/CircleRelationship"/>
    <dgm:cxn modelId="{88CA797C-28C3-477A-AD67-55D1BA73AD67}" type="presParOf" srcId="{5EAD5F05-2FB6-4615-AF85-BE0049D362E2}" destId="{197E1DEC-DBFF-4FED-8D0E-AAD2E13F9C1E}" srcOrd="8" destOrd="0" presId="urn:microsoft.com/office/officeart/2009/3/layout/CircleRelationship"/>
    <dgm:cxn modelId="{FFF2FB97-B7B2-414F-ABD6-27D4847A4C26}" type="presParOf" srcId="{197E1DEC-DBFF-4FED-8D0E-AAD2E13F9C1E}" destId="{0216D922-81A6-4D5D-A58E-27AB7D449BD0}" srcOrd="0" destOrd="0" presId="urn:microsoft.com/office/officeart/2009/3/layout/CircleRelationship"/>
    <dgm:cxn modelId="{B2BD402C-E5AA-4236-B65D-3F5E9ACB1310}" type="presParOf" srcId="{5EAD5F05-2FB6-4615-AF85-BE0049D362E2}" destId="{61DB43CC-8EDF-48F8-B093-7841BD9FBDF1}" srcOrd="9" destOrd="0" presId="urn:microsoft.com/office/officeart/2009/3/layout/CircleRelationship"/>
    <dgm:cxn modelId="{B502A740-0261-4E39-874A-9FB7FC68E450}" type="presParOf" srcId="{61DB43CC-8EDF-48F8-B093-7841BD9FBDF1}" destId="{3C7CA08A-F96D-4CB0-9153-C76DB40E8511}" srcOrd="0" destOrd="0" presId="urn:microsoft.com/office/officeart/2009/3/layout/CircleRelationship"/>
    <dgm:cxn modelId="{3002923F-11EA-4A13-8F4A-D1AEB4C0AD13}" type="presParOf" srcId="{5EAD5F05-2FB6-4615-AF85-BE0049D362E2}" destId="{A96B6B90-E15C-43B1-AA4C-B5E7178D319C}" srcOrd="10" destOrd="0" presId="urn:microsoft.com/office/officeart/2009/3/layout/CircleRelationship"/>
    <dgm:cxn modelId="{1782C629-FA43-46A9-A3DB-8B90C546E5B9}" type="presParOf" srcId="{5EAD5F05-2FB6-4615-AF85-BE0049D362E2}" destId="{A7DC7707-B24C-4636-B209-B98B60AAAE76}" srcOrd="11" destOrd="0" presId="urn:microsoft.com/office/officeart/2009/3/layout/CircleRelationship"/>
    <dgm:cxn modelId="{293260C7-C878-4FA9-AB02-E6AF5382F28C}" type="presParOf" srcId="{A7DC7707-B24C-4636-B209-B98B60AAAE76}" destId="{0573F4D7-AEF7-4E68-9811-7BC64AB24956}" srcOrd="0" destOrd="0" presId="urn:microsoft.com/office/officeart/2009/3/layout/CircleRelationship"/>
    <dgm:cxn modelId="{3AC8734D-EE54-43B8-BA32-E471642EC270}" type="presParOf" srcId="{5EAD5F05-2FB6-4615-AF85-BE0049D362E2}" destId="{61D2AD80-1ED4-414F-97FF-34C2D250E84D}" srcOrd="12" destOrd="0" presId="urn:microsoft.com/office/officeart/2009/3/layout/CircleRelationship"/>
    <dgm:cxn modelId="{7895B993-A50B-4F6C-9DCA-D7B098D29986}" type="presParOf" srcId="{61D2AD80-1ED4-414F-97FF-34C2D250E84D}" destId="{5E734D0B-AC27-4AD7-94DD-D7F8A81B12F0}" srcOrd="0" destOrd="0" presId="urn:microsoft.com/office/officeart/2009/3/layout/CircleRelationship"/>
    <dgm:cxn modelId="{FC3E205B-2653-41AE-96F8-5F78AC9D73DC}" type="presParOf" srcId="{5EAD5F05-2FB6-4615-AF85-BE0049D362E2}" destId="{1EA01C63-AD7A-43D0-A736-971ADAF9F249}" srcOrd="13" destOrd="0" presId="urn:microsoft.com/office/officeart/2009/3/layout/CircleRelationship"/>
    <dgm:cxn modelId="{8AB3F893-DBB4-49B9-BF7C-E88665F9A104}" type="presParOf" srcId="{1EA01C63-AD7A-43D0-A736-971ADAF9F249}" destId="{716C03FF-F371-4D25-A161-7FD1173AD0E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140B2-6789-4717-B55B-D1C90C20AA4E}">
      <dsp:nvSpPr>
        <dsp:cNvPr id="0" name=""/>
        <dsp:cNvSpPr/>
      </dsp:nvSpPr>
      <dsp:spPr>
        <a:xfrm>
          <a:off x="1535206" y="185368"/>
          <a:ext cx="3921157" cy="39210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latin typeface="Arial" panose="020B0604020202020204" pitchFamily="34" charset="0"/>
              <a:cs typeface="Arial" panose="020B0604020202020204" pitchFamily="34" charset="0"/>
            </a:rPr>
            <a:t>Возможность выбора</a:t>
          </a:r>
          <a:endParaRPr lang="ru-RU" sz="1000" kern="1200" dirty="0">
            <a:latin typeface="Arial" panose="020B0604020202020204" pitchFamily="34" charset="0"/>
            <a:cs typeface="Arial" panose="020B0604020202020204" pitchFamily="34" charset="0"/>
          </a:endParaRPr>
        </a:p>
      </dsp:txBody>
      <dsp:txXfrm>
        <a:off x="2109446" y="759596"/>
        <a:ext cx="2772677" cy="2772617"/>
      </dsp:txXfrm>
    </dsp:sp>
    <dsp:sp modelId="{37E1B7C6-BB98-4B4F-9AB7-17EEC7613BEF}">
      <dsp:nvSpPr>
        <dsp:cNvPr id="0" name=""/>
        <dsp:cNvSpPr/>
      </dsp:nvSpPr>
      <dsp:spPr>
        <a:xfrm>
          <a:off x="3772534" y="6721"/>
          <a:ext cx="436089" cy="4360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558A03-9701-49AF-9394-C5699D12CE05}">
      <dsp:nvSpPr>
        <dsp:cNvPr id="0" name=""/>
        <dsp:cNvSpPr/>
      </dsp:nvSpPr>
      <dsp:spPr>
        <a:xfrm>
          <a:off x="5836931" y="1387393"/>
          <a:ext cx="315763" cy="31606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11E054-4E14-4A3C-8FD7-E331831CBF20}">
      <dsp:nvSpPr>
        <dsp:cNvPr id="0" name=""/>
        <dsp:cNvSpPr/>
      </dsp:nvSpPr>
      <dsp:spPr>
        <a:xfrm>
          <a:off x="4824914" y="722468"/>
          <a:ext cx="727235" cy="72793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6998EE-8292-4D8A-BD07-34005A861055}">
      <dsp:nvSpPr>
        <dsp:cNvPr id="0" name=""/>
        <dsp:cNvSpPr/>
      </dsp:nvSpPr>
      <dsp:spPr>
        <a:xfrm>
          <a:off x="4059784" y="3979351"/>
          <a:ext cx="436089" cy="43608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3BA80-9981-4FF3-880F-1CE3EC340CE2}">
      <dsp:nvSpPr>
        <dsp:cNvPr id="0" name=""/>
        <dsp:cNvSpPr/>
      </dsp:nvSpPr>
      <dsp:spPr>
        <a:xfrm>
          <a:off x="2829618" y="626489"/>
          <a:ext cx="315763" cy="31606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9038ED-4D49-4EDE-B15C-15C8464285AB}">
      <dsp:nvSpPr>
        <dsp:cNvPr id="0" name=""/>
        <dsp:cNvSpPr/>
      </dsp:nvSpPr>
      <dsp:spPr>
        <a:xfrm>
          <a:off x="1834197" y="2434489"/>
          <a:ext cx="315763" cy="3160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EA8A02-2C89-48BF-8CE6-A60E10B85FF0}">
      <dsp:nvSpPr>
        <dsp:cNvPr id="0" name=""/>
        <dsp:cNvSpPr/>
      </dsp:nvSpPr>
      <dsp:spPr>
        <a:xfrm>
          <a:off x="1068983" y="1597491"/>
          <a:ext cx="699808" cy="69958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ru-RU" sz="1200" kern="1200" dirty="0">
            <a:latin typeface="Arial" panose="020B0604020202020204" pitchFamily="34" charset="0"/>
            <a:cs typeface="Arial" panose="020B0604020202020204" pitchFamily="34" charset="0"/>
          </a:endParaRPr>
        </a:p>
      </dsp:txBody>
      <dsp:txXfrm>
        <a:off x="1171468" y="1699943"/>
        <a:ext cx="494838" cy="494680"/>
      </dsp:txXfrm>
    </dsp:sp>
    <dsp:sp modelId="{0216D922-81A6-4D5D-A58E-27AB7D449BD0}">
      <dsp:nvSpPr>
        <dsp:cNvPr id="0" name=""/>
        <dsp:cNvSpPr/>
      </dsp:nvSpPr>
      <dsp:spPr>
        <a:xfrm>
          <a:off x="3331340" y="640231"/>
          <a:ext cx="436089" cy="43608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7CA08A-F96D-4CB0-9153-C76DB40E8511}">
      <dsp:nvSpPr>
        <dsp:cNvPr id="0" name=""/>
        <dsp:cNvSpPr/>
      </dsp:nvSpPr>
      <dsp:spPr>
        <a:xfrm>
          <a:off x="459567" y="2953939"/>
          <a:ext cx="788315" cy="78833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B6B90-E15C-43B1-AA4C-B5E7178D319C}">
      <dsp:nvSpPr>
        <dsp:cNvPr id="0" name=""/>
        <dsp:cNvSpPr/>
      </dsp:nvSpPr>
      <dsp:spPr>
        <a:xfrm>
          <a:off x="6177874" y="462819"/>
          <a:ext cx="954741" cy="95443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ru-RU" sz="3200" kern="1200" dirty="0">
            <a:latin typeface="Arial" panose="020B0604020202020204" pitchFamily="34" charset="0"/>
            <a:cs typeface="Arial" panose="020B0604020202020204" pitchFamily="34" charset="0"/>
          </a:endParaRPr>
        </a:p>
      </dsp:txBody>
      <dsp:txXfrm>
        <a:off x="6317693" y="602593"/>
        <a:ext cx="675103" cy="674888"/>
      </dsp:txXfrm>
    </dsp:sp>
    <dsp:sp modelId="{0573F4D7-AEF7-4E68-9811-7BC64AB24956}">
      <dsp:nvSpPr>
        <dsp:cNvPr id="0" name=""/>
        <dsp:cNvSpPr/>
      </dsp:nvSpPr>
      <dsp:spPr>
        <a:xfrm>
          <a:off x="2619389" y="4158054"/>
          <a:ext cx="436089" cy="4360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734D0B-AC27-4AD7-94DD-D7F8A81B12F0}">
      <dsp:nvSpPr>
        <dsp:cNvPr id="0" name=""/>
        <dsp:cNvSpPr/>
      </dsp:nvSpPr>
      <dsp:spPr>
        <a:xfrm>
          <a:off x="159847" y="3892065"/>
          <a:ext cx="315763" cy="31606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C03FF-F371-4D25-A161-7FD1173AD0E2}">
      <dsp:nvSpPr>
        <dsp:cNvPr id="0" name=""/>
        <dsp:cNvSpPr/>
      </dsp:nvSpPr>
      <dsp:spPr>
        <a:xfrm>
          <a:off x="1768817" y="3786999"/>
          <a:ext cx="315763" cy="31606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8D3B2-E9DF-476B-94E5-17095AE27030}" type="datetimeFigureOut">
              <a:rPr lang="ru-RU" smtClean="0"/>
              <a:pPr/>
              <a:t>17.09.2020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D72B1-4F4C-4EB7-9226-8B6A483A8D8A}" type="slidenum">
              <a:rPr lang="ru-RU" smtClean="0"/>
              <a:pPr/>
              <a:t>‹#›</a:t>
            </a:fld>
            <a:endParaRPr lang="ru-RU"/>
          </a:p>
        </p:txBody>
      </p:sp>
    </p:spTree>
    <p:extLst>
      <p:ext uri="{BB962C8B-B14F-4D97-AF65-F5344CB8AC3E}">
        <p14:creationId xmlns:p14="http://schemas.microsoft.com/office/powerpoint/2010/main" val="180900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43.pfdo.r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целях реализации мероприятий федерального проекта «Успех каждого ребенка» национального проекта «Образование» создана система персонифицированного финансирования дополнительного образования, которая позволяет обеспечить возможность получения дополнительного образования всем категориям обучающихся Кировской области, независимо от места жительства и благосостояния семьи.</a:t>
            </a:r>
          </a:p>
          <a:p>
            <a:endParaRPr lang="ru-RU" dirty="0"/>
          </a:p>
        </p:txBody>
      </p:sp>
      <p:sp>
        <p:nvSpPr>
          <p:cNvPr id="4" name="Номер слайда 3"/>
          <p:cNvSpPr>
            <a:spLocks noGrp="1"/>
          </p:cNvSpPr>
          <p:nvPr>
            <p:ph type="sldNum" sz="quarter" idx="10"/>
          </p:nvPr>
        </p:nvSpPr>
        <p:spPr/>
        <p:txBody>
          <a:bodyPr/>
          <a:lstStyle/>
          <a:p>
            <a:fld id="{493D72B1-4F4C-4EB7-9226-8B6A483A8D8A}" type="slidenum">
              <a:rPr lang="ru-RU" smtClean="0"/>
              <a:pPr/>
              <a:t>2</a:t>
            </a:fld>
            <a:endParaRPr lang="ru-RU"/>
          </a:p>
        </p:txBody>
      </p:sp>
    </p:spTree>
    <p:extLst>
      <p:ext uri="{BB962C8B-B14F-4D97-AF65-F5344CB8AC3E}">
        <p14:creationId xmlns:p14="http://schemas.microsoft.com/office/powerpoint/2010/main" val="894136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Общеобразовательные организации, наравне с организациями дополнительного образования, региональным модельным центром, муниципальными опорными центрами, включаются как в процесс информирования обучающихся и родителей, так и в процесс выбора ребенком программ дополнительного образования. </a:t>
            </a:r>
          </a:p>
          <a:p>
            <a:r>
              <a:rPr lang="ru-RU" sz="1200" kern="1200" dirty="0" smtClean="0">
                <a:solidFill>
                  <a:schemeClr val="tx1"/>
                </a:solidFill>
                <a:effectLst/>
                <a:latin typeface="+mn-lt"/>
                <a:ea typeface="+mn-ea"/>
                <a:cs typeface="+mn-cs"/>
              </a:rPr>
              <a:t>Деятельность классных руководителей должна быть направлена на формирование способности обучающихся реализовать свой потенциал в условиях современного общества за счет активной жизненной и социальной позиции. Поэтому большую помощь классные руководители оказывают в построении и реализации индивидуальных образовательных маршрутов обучающихся, в том числе при выборе программ дополнительного образования. При этом нужно руководствоваться не только желанием ребенка, стремлением родителей, но и учитывать способности, склонности, личные качества обучающихся. </a:t>
            </a:r>
          </a:p>
          <a:p>
            <a:endParaRPr lang="ru-RU" baseline="0" dirty="0" smtClean="0"/>
          </a:p>
        </p:txBody>
      </p:sp>
      <p:sp>
        <p:nvSpPr>
          <p:cNvPr id="4" name="Номер слайда 3"/>
          <p:cNvSpPr>
            <a:spLocks noGrp="1"/>
          </p:cNvSpPr>
          <p:nvPr>
            <p:ph type="sldNum" sz="quarter" idx="10"/>
          </p:nvPr>
        </p:nvSpPr>
        <p:spPr/>
        <p:txBody>
          <a:bodyPr/>
          <a:lstStyle/>
          <a:p>
            <a:fld id="{493D72B1-4F4C-4EB7-9226-8B6A483A8D8A}" type="slidenum">
              <a:rPr lang="ru-RU" smtClean="0"/>
              <a:pPr/>
              <a:t>8</a:t>
            </a:fld>
            <a:endParaRPr lang="ru-RU"/>
          </a:p>
        </p:txBody>
      </p:sp>
    </p:spTree>
    <p:extLst>
      <p:ext uri="{BB962C8B-B14F-4D97-AF65-F5344CB8AC3E}">
        <p14:creationId xmlns:p14="http://schemas.microsoft.com/office/powerpoint/2010/main" val="427965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Раскроем данный алгоритм более подробно.</a:t>
            </a:r>
          </a:p>
          <a:p>
            <a:r>
              <a:rPr lang="ru-RU" sz="1200" kern="1200" dirty="0" smtClean="0">
                <a:solidFill>
                  <a:schemeClr val="tx1"/>
                </a:solidFill>
                <a:effectLst/>
                <a:latin typeface="+mn-lt"/>
                <a:ea typeface="+mn-ea"/>
                <a:cs typeface="+mn-cs"/>
              </a:rPr>
              <a:t>1. Классному руководителю необходимо ознакомиться с информацией по реализации системы персонифицированного финансирования дополнительного образования с целью квалифицированного разъяснения механизмов обучающимся и родителям.</a:t>
            </a:r>
          </a:p>
          <a:p>
            <a:r>
              <a:rPr lang="ru-RU" sz="1200" kern="1200" dirty="0" smtClean="0">
                <a:solidFill>
                  <a:schemeClr val="tx1"/>
                </a:solidFill>
                <a:effectLst/>
                <a:latin typeface="+mn-lt"/>
                <a:ea typeface="+mn-ea"/>
                <a:cs typeface="+mn-cs"/>
              </a:rPr>
              <a:t>2. Для понимания алгоритма получения и использования сертификатов персонифицированного финансирования дополнительного образования необходимо проводить информирование и консультирование родителей, применяя оптимальные формы взаимодействия (родительские собрания, групповые и индивидуальные встречи-консультации, в том числе с привлечением специалистов), как очно, так и дистанционно. В этом направлении школа и организации дополнительного образования должны работать параллельно для более широкого охвата аудитории. </a:t>
            </a:r>
          </a:p>
          <a:p>
            <a:r>
              <a:rPr lang="ru-RU" sz="1200" kern="1200" dirty="0" smtClean="0">
                <a:solidFill>
                  <a:schemeClr val="tx1"/>
                </a:solidFill>
                <a:effectLst/>
                <a:latin typeface="+mn-lt"/>
                <a:ea typeface="+mn-ea"/>
                <a:cs typeface="+mn-cs"/>
              </a:rPr>
              <a:t>Информационные материалы: нормативные документы, инструкции, ссылки, памятки, контакты необходимо разместить на официальных сайтах образовательных организаций, на информационных стендах, дать объявление в электронном дневнике, подготовить памятки и буклеты в бумажном варианте и предложить родителям на собрании.</a:t>
            </a:r>
          </a:p>
          <a:p>
            <a:r>
              <a:rPr lang="ru-RU" sz="1200" kern="1200" dirty="0" smtClean="0">
                <a:solidFill>
                  <a:schemeClr val="tx1"/>
                </a:solidFill>
                <a:effectLst/>
                <a:latin typeface="+mn-lt"/>
                <a:ea typeface="+mn-ea"/>
                <a:cs typeface="+mn-cs"/>
              </a:rPr>
              <a:t>Необходимо также провести анкетирование родителей с целью выяснить, кто из детей записан в кружки и секции, кто определился с выбором программы дополнительного образования, а кому требуется квалифицированная помощь.</a:t>
            </a:r>
          </a:p>
          <a:p>
            <a:r>
              <a:rPr lang="ru-RU" sz="1200" kern="1200" dirty="0" smtClean="0">
                <a:solidFill>
                  <a:schemeClr val="tx1"/>
                </a:solidFill>
                <a:effectLst/>
                <a:latin typeface="+mn-lt"/>
                <a:ea typeface="+mn-ea"/>
                <a:cs typeface="+mn-cs"/>
              </a:rPr>
              <a:t>В случае необходимости для консультации привлекаются психологи, социальные педагоги, а также для более подробного разъяснения программ дополнительного образования и возможностей обучения в учреждениях дополнительного образования можно пригласить руководителей и педагогов этих организаций.</a:t>
            </a:r>
          </a:p>
          <a:p>
            <a:r>
              <a:rPr lang="ru-RU" sz="1200" kern="1200" dirty="0" smtClean="0">
                <a:solidFill>
                  <a:schemeClr val="tx1"/>
                </a:solidFill>
                <a:effectLst/>
                <a:latin typeface="+mn-lt"/>
                <a:ea typeface="+mn-ea"/>
                <a:cs typeface="+mn-cs"/>
              </a:rPr>
              <a:t>Особое внимание классным руководителям необходимо обратить на обучающихся с ограниченными возможностями здоровья и обучающихся, находящихся в неблагоприятных социальных условиях, и выстроить систему работы с родителями данных категорий обучающихся в том числе в сотрудничестве с психологом и социальным педагогом. </a:t>
            </a:r>
          </a:p>
          <a:p>
            <a:endParaRPr lang="ru-RU" dirty="0"/>
          </a:p>
        </p:txBody>
      </p:sp>
      <p:sp>
        <p:nvSpPr>
          <p:cNvPr id="4" name="Номер слайда 3"/>
          <p:cNvSpPr>
            <a:spLocks noGrp="1"/>
          </p:cNvSpPr>
          <p:nvPr>
            <p:ph type="sldNum" sz="quarter" idx="10"/>
          </p:nvPr>
        </p:nvSpPr>
        <p:spPr/>
        <p:txBody>
          <a:bodyPr/>
          <a:lstStyle/>
          <a:p>
            <a:fld id="{493D72B1-4F4C-4EB7-9226-8B6A483A8D8A}" type="slidenum">
              <a:rPr lang="ru-RU" smtClean="0"/>
              <a:pPr/>
              <a:t>10</a:t>
            </a:fld>
            <a:endParaRPr lang="ru-RU"/>
          </a:p>
        </p:txBody>
      </p:sp>
    </p:spTree>
    <p:extLst>
      <p:ext uri="{BB962C8B-B14F-4D97-AF65-F5344CB8AC3E}">
        <p14:creationId xmlns:p14="http://schemas.microsoft.com/office/powerpoint/2010/main" val="3300957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3. Деятельность классного руководителя направлена на личностное развитие школьников, которое проявляется </a:t>
            </a:r>
          </a:p>
          <a:p>
            <a:r>
              <a:rPr lang="ru-RU" sz="1200" kern="1200" dirty="0" smtClean="0">
                <a:solidFill>
                  <a:schemeClr val="tx1"/>
                </a:solidFill>
                <a:effectLst/>
                <a:latin typeface="+mn-lt"/>
                <a:ea typeface="+mn-ea"/>
                <a:cs typeface="+mn-cs"/>
              </a:rPr>
              <a:t>- в усвоении ими знаний основных норм и ценностей, </a:t>
            </a:r>
          </a:p>
          <a:p>
            <a:r>
              <a:rPr lang="ru-RU" sz="1200" kern="1200" dirty="0" smtClean="0">
                <a:solidFill>
                  <a:schemeClr val="tx1"/>
                </a:solidFill>
                <a:effectLst/>
                <a:latin typeface="+mn-lt"/>
                <a:ea typeface="+mn-ea"/>
                <a:cs typeface="+mn-cs"/>
              </a:rPr>
              <a:t>- развитии позитивного к ним отношения, </a:t>
            </a:r>
          </a:p>
          <a:p>
            <a:r>
              <a:rPr lang="ru-RU" sz="1200" kern="1200" dirty="0" smtClean="0">
                <a:solidFill>
                  <a:schemeClr val="tx1"/>
                </a:solidFill>
                <a:effectLst/>
                <a:latin typeface="+mn-lt"/>
                <a:ea typeface="+mn-ea"/>
                <a:cs typeface="+mn-cs"/>
              </a:rPr>
              <a:t>- а также приобретении опыта применения сформированных знаний. </a:t>
            </a:r>
          </a:p>
          <a:p>
            <a:r>
              <a:rPr lang="ru-RU" sz="1200" kern="1200" dirty="0" smtClean="0">
                <a:solidFill>
                  <a:schemeClr val="tx1"/>
                </a:solidFill>
                <a:effectLst/>
                <a:latin typeface="+mn-lt"/>
                <a:ea typeface="+mn-ea"/>
                <a:cs typeface="+mn-cs"/>
              </a:rPr>
              <a:t>Данная цель ориентирует педагогов на обеспечение позитивной динамики развития личности обучающегося. В связи с этим важно сочетание усилий педагога по развитию личности ребенка и усилий самого ребенка по саморазвитию при поддержке семьи. </a:t>
            </a:r>
          </a:p>
          <a:p>
            <a:r>
              <a:rPr lang="ru-RU" sz="1200" kern="1200" dirty="0" smtClean="0">
                <a:solidFill>
                  <a:schemeClr val="tx1"/>
                </a:solidFill>
                <a:effectLst/>
                <a:latin typeface="+mn-lt"/>
                <a:ea typeface="+mn-ea"/>
                <a:cs typeface="+mn-cs"/>
              </a:rPr>
              <a:t>Классный руководитель знакомит обучающихся с региональным информационным навигатором дополнительного образования, с помощью которого обучающиеся могут определиться с конкретными программой и организацией дополнительного образования из предложенного спектра с учетом возраста, удаленности от дома и других параметров.</a:t>
            </a:r>
          </a:p>
          <a:p>
            <a:r>
              <a:rPr lang="ru-RU" sz="1200" kern="1200" dirty="0" smtClean="0">
                <a:solidFill>
                  <a:schemeClr val="tx1"/>
                </a:solidFill>
                <a:effectLst/>
                <a:latin typeface="+mn-lt"/>
                <a:ea typeface="+mn-ea"/>
                <a:cs typeface="+mn-cs"/>
              </a:rPr>
              <a:t>Работа с навигатором может быть выстроена в рамках классного часа через практическую работу на сайте </a:t>
            </a:r>
            <a:r>
              <a:rPr lang="ru-RU" sz="1200" u="sng" kern="1200" dirty="0" smtClean="0">
                <a:solidFill>
                  <a:schemeClr val="tx1"/>
                </a:solidFill>
                <a:effectLst/>
                <a:latin typeface="+mn-lt"/>
                <a:ea typeface="+mn-ea"/>
                <a:cs typeface="+mn-cs"/>
                <a:hlinkClick r:id="rId3"/>
              </a:rPr>
              <a:t>https://43.pfdo.ru/</a:t>
            </a:r>
            <a:r>
              <a:rPr lang="ru-RU" sz="1200" kern="1200" dirty="0" smtClean="0">
                <a:solidFill>
                  <a:schemeClr val="tx1"/>
                </a:solidFill>
                <a:effectLst/>
                <a:latin typeface="+mn-lt"/>
                <a:ea typeface="+mn-ea"/>
                <a:cs typeface="+mn-cs"/>
              </a:rPr>
              <a:t> или игровые задания в формате веб-</a:t>
            </a:r>
            <a:r>
              <a:rPr lang="ru-RU" sz="1200" kern="1200" dirty="0" err="1" smtClean="0">
                <a:solidFill>
                  <a:schemeClr val="tx1"/>
                </a:solidFill>
                <a:effectLst/>
                <a:latin typeface="+mn-lt"/>
                <a:ea typeface="+mn-ea"/>
                <a:cs typeface="+mn-cs"/>
              </a:rPr>
              <a:t>квеста</a:t>
            </a:r>
            <a:r>
              <a:rPr lang="ru-RU" sz="1200" kern="1200" dirty="0" smtClean="0">
                <a:solidFill>
                  <a:schemeClr val="tx1"/>
                </a:solidFill>
                <a:effectLst/>
                <a:latin typeface="+mn-lt"/>
                <a:ea typeface="+mn-ea"/>
                <a:cs typeface="+mn-cs"/>
              </a:rPr>
              <a:t> по региональному навигатору.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93D72B1-4F4C-4EB7-9226-8B6A483A8D8A}" type="slidenum">
              <a:rPr lang="ru-RU" smtClean="0"/>
              <a:pPr/>
              <a:t>11</a:t>
            </a:fld>
            <a:endParaRPr lang="ru-RU"/>
          </a:p>
        </p:txBody>
      </p:sp>
    </p:spTree>
    <p:extLst>
      <p:ext uri="{BB962C8B-B14F-4D97-AF65-F5344CB8AC3E}">
        <p14:creationId xmlns:p14="http://schemas.microsoft.com/office/powerpoint/2010/main" val="3899959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Очень важно при работе с классным коллективном и индивидуальной работе с обучающимся путем педагогического наблюдения, через беседы, анкетирование и консультации помочь школьникам определить свои склонности и способности, так как между интересами и склонностями, способностями и одаренностью существует тесная связь. Ребенок интересуется, как правило, той наукой или сферой деятельности, в которой он наиболее успешен, за достижения в которой его часто поощряют взрослые и сверстники. Таким образом, склонности выступают как индикатор способностей и одаренности с одной стороны, как точка развития – с другой.</a:t>
            </a:r>
          </a:p>
          <a:p>
            <a:pPr latinLnBrk="1"/>
            <a:endParaRPr lang="ru-RU" dirty="0"/>
          </a:p>
        </p:txBody>
      </p:sp>
      <p:sp>
        <p:nvSpPr>
          <p:cNvPr id="4" name="Номер слайда 3"/>
          <p:cNvSpPr>
            <a:spLocks noGrp="1"/>
          </p:cNvSpPr>
          <p:nvPr>
            <p:ph type="sldNum" sz="quarter" idx="10"/>
          </p:nvPr>
        </p:nvSpPr>
        <p:spPr/>
        <p:txBody>
          <a:bodyPr/>
          <a:lstStyle/>
          <a:p>
            <a:fld id="{493D72B1-4F4C-4EB7-9226-8B6A483A8D8A}" type="slidenum">
              <a:rPr lang="ru-RU" smtClean="0"/>
              <a:pPr/>
              <a:t>12</a:t>
            </a:fld>
            <a:endParaRPr lang="ru-RU"/>
          </a:p>
        </p:txBody>
      </p:sp>
    </p:spTree>
    <p:extLst>
      <p:ext uri="{BB962C8B-B14F-4D97-AF65-F5344CB8AC3E}">
        <p14:creationId xmlns:p14="http://schemas.microsoft.com/office/powerpoint/2010/main" val="822056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сотрудничестве с педагогом-психологом классный руководитель выстраивает работу по определению интересов и склонностей обучающихся с использованием различных методик. Представленные в методических рекомендациях методики выявления склонностей выполняют следующие функции:</a:t>
            </a:r>
          </a:p>
          <a:p>
            <a:r>
              <a:rPr lang="ru-RU" sz="1200" kern="1200" dirty="0" smtClean="0">
                <a:solidFill>
                  <a:schemeClr val="tx1"/>
                </a:solidFill>
                <a:effectLst/>
                <a:latin typeface="+mn-lt"/>
                <a:ea typeface="+mn-ea"/>
                <a:cs typeface="+mn-cs"/>
              </a:rPr>
              <a:t>- диагностическую. Позволяют оценить степень выраженности у ребёнка различных видов одарённости, определить, какой вид одарённости у него преобладает в настоящее время, увидеть индивидуальный, свойственный конкретному ученику, «портрет развития дарований».</a:t>
            </a:r>
          </a:p>
          <a:p>
            <a:r>
              <a:rPr lang="ru-RU" sz="1200" kern="1200" dirty="0" smtClean="0">
                <a:solidFill>
                  <a:schemeClr val="tx1"/>
                </a:solidFill>
                <a:effectLst/>
                <a:latin typeface="+mn-lt"/>
                <a:ea typeface="+mn-ea"/>
                <a:cs typeface="+mn-cs"/>
              </a:rPr>
              <a:t>- развивающую. Полученные результаты можно рассматривать как программу дальнейшего развития ребенка, обратить внимание на то, чего, может быть, раньше не замечали, усилить внимание к тем сторонам, которые представляются наиболее ценными.</a:t>
            </a:r>
          </a:p>
          <a:p>
            <a:r>
              <a:rPr lang="ru-RU" sz="1200" kern="1200" dirty="0" smtClean="0">
                <a:solidFill>
                  <a:schemeClr val="tx1"/>
                </a:solidFill>
                <a:effectLst/>
                <a:latin typeface="+mn-lt"/>
                <a:ea typeface="+mn-ea"/>
                <a:cs typeface="+mn-cs"/>
              </a:rPr>
              <a:t>Кроме этого методики помогут в решении коррекционно-педагогических задач.</a:t>
            </a:r>
          </a:p>
          <a:p>
            <a:r>
              <a:rPr lang="ru-RU" sz="1200" kern="1200" dirty="0" smtClean="0">
                <a:solidFill>
                  <a:schemeClr val="tx1"/>
                </a:solidFill>
                <a:effectLst/>
                <a:latin typeface="+mn-lt"/>
                <a:ea typeface="+mn-ea"/>
                <a:cs typeface="+mn-cs"/>
              </a:rPr>
              <a:t>Следует учитывать и возраст обучающихся. Так, например, при изучении направленности интересов младших школьников следует иметь в виду, что интересы у большинства детей данного возраста не четко дифференцированы и не устойчивы. </a:t>
            </a:r>
          </a:p>
          <a:p>
            <a:r>
              <a:rPr lang="ru-RU" sz="1200" kern="1200" dirty="0" smtClean="0">
                <a:solidFill>
                  <a:schemeClr val="tx1"/>
                </a:solidFill>
                <a:effectLst/>
                <a:latin typeface="+mn-lt"/>
                <a:ea typeface="+mn-ea"/>
                <a:cs typeface="+mn-cs"/>
              </a:rPr>
              <a:t>Классный руководитель может столкнуться с тем, что у некоторых детей интересы во всех сферах могут быть одинаково хорошо выражены, а может быть и обратная ситуация, ученик проявляет недостаточный интерес ко всем направлениям деятельности. И в том и в другом случае необходим индивидуальный подход к обучающимся.</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93D72B1-4F4C-4EB7-9226-8B6A483A8D8A}" type="slidenum">
              <a:rPr lang="ru-RU" smtClean="0"/>
              <a:pPr/>
              <a:t>13</a:t>
            </a:fld>
            <a:endParaRPr lang="ru-RU"/>
          </a:p>
        </p:txBody>
      </p:sp>
    </p:spTree>
    <p:extLst>
      <p:ext uri="{BB962C8B-B14F-4D97-AF65-F5344CB8AC3E}">
        <p14:creationId xmlns:p14="http://schemas.microsoft.com/office/powerpoint/2010/main" val="215891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Особое значение выбор программ дополнительного образования приобретает для школьников 8-11 классов. Потому как в данном возрасте обучающийся подходит к выбору профессии. С целью оказания помощи в выявлении профессиональных склонностей вузы, центры занятости населения проводят </a:t>
            </a:r>
            <a:r>
              <a:rPr lang="ru-RU" sz="1200" kern="1200" dirty="0" err="1" smtClean="0">
                <a:solidFill>
                  <a:schemeClr val="tx1"/>
                </a:solidFill>
                <a:effectLst/>
                <a:latin typeface="+mn-lt"/>
                <a:ea typeface="+mn-ea"/>
                <a:cs typeface="+mn-cs"/>
              </a:rPr>
              <a:t>профориентационное</a:t>
            </a:r>
            <a:r>
              <a:rPr lang="ru-RU" sz="1200" kern="1200" dirty="0" smtClean="0">
                <a:solidFill>
                  <a:schemeClr val="tx1"/>
                </a:solidFill>
                <a:effectLst/>
                <a:latin typeface="+mn-lt"/>
                <a:ea typeface="+mn-ea"/>
                <a:cs typeface="+mn-cs"/>
              </a:rPr>
              <a:t> тестирование и консультирование обучающихся. Результаты такого тестирования позволяют специалистам выявить структуру интеллекта учащегося, особенности внимания и скорость обработки информации, особенности личности и межличностного взаимодействия, ценности и установки в сфере труда.</a:t>
            </a:r>
          </a:p>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93D72B1-4F4C-4EB7-9226-8B6A483A8D8A}" type="slidenum">
              <a:rPr lang="ru-RU" smtClean="0"/>
              <a:pPr/>
              <a:t>14</a:t>
            </a:fld>
            <a:endParaRPr lang="ru-RU"/>
          </a:p>
        </p:txBody>
      </p:sp>
    </p:spTree>
    <p:extLst>
      <p:ext uri="{BB962C8B-B14F-4D97-AF65-F5344CB8AC3E}">
        <p14:creationId xmlns:p14="http://schemas.microsoft.com/office/powerpoint/2010/main" val="3642858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 после того, как ребенок понял, что ему действительно интересно, чем он хотел бы заниматься, вместе с классным руководителем он снова возвращается к навигатору дополнительного образования, целенаправленно выбирая программы дополнительного образования.  </a:t>
            </a:r>
          </a:p>
          <a:p>
            <a:r>
              <a:rPr lang="ru-RU" sz="1200" kern="1200" dirty="0" smtClean="0">
                <a:solidFill>
                  <a:schemeClr val="tx1"/>
                </a:solidFill>
                <a:effectLst/>
                <a:latin typeface="+mn-lt"/>
                <a:ea typeface="+mn-ea"/>
                <a:cs typeface="+mn-cs"/>
              </a:rPr>
              <a:t>4. Деятельность классного руководителя не должна ограничиваться только помощью в выборе программ дополнительного образования. Необходимо в течение года отслеживать ситуацию. Мы как педагоги понимаем, что у детей разные темперамент, характер, может произойти смена интересов. И классный руководитель, проявляя педагогический такт, будет содействовать новому выбору обучающегося.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93D72B1-4F4C-4EB7-9226-8B6A483A8D8A}" type="slidenum">
              <a:rPr lang="ru-RU" smtClean="0"/>
              <a:pPr/>
              <a:t>15</a:t>
            </a:fld>
            <a:endParaRPr lang="ru-RU"/>
          </a:p>
        </p:txBody>
      </p:sp>
    </p:spTree>
    <p:extLst>
      <p:ext uri="{BB962C8B-B14F-4D97-AF65-F5344CB8AC3E}">
        <p14:creationId xmlns:p14="http://schemas.microsoft.com/office/powerpoint/2010/main" val="35063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Таким образом, слаженная работа классного руководителя, педагогического коллектива школы, педагогов дополнительного образования, родителей предоставляет каждому обучающемуся возможность для самореализации и раскрытия своих способностей. Получая качественное образование, ребенок увеличивает шансы стать успешным в жизни.</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93D72B1-4F4C-4EB7-9226-8B6A483A8D8A}" type="slidenum">
              <a:rPr lang="ru-RU" smtClean="0"/>
              <a:pPr/>
              <a:t>22</a:t>
            </a:fld>
            <a:endParaRPr lang="ru-RU"/>
          </a:p>
        </p:txBody>
      </p:sp>
    </p:spTree>
    <p:extLst>
      <p:ext uri="{BB962C8B-B14F-4D97-AF65-F5344CB8AC3E}">
        <p14:creationId xmlns:p14="http://schemas.microsoft.com/office/powerpoint/2010/main" val="3678800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627DE9-B912-4EA7-8B3F-8F425174ED5B}" type="datetimeFigureOut">
              <a:rPr lang="ru-RU" smtClean="0"/>
              <a:pPr/>
              <a:t>17.09.2020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0B9CD3-33F2-4B60-8BC9-417685FA65BE}" type="slidenum">
              <a:rPr lang="ru-RU" smtClean="0"/>
              <a:pPr/>
              <a:t>‹#›</a:t>
            </a:fld>
            <a:endParaRPr lang="ru-RU"/>
          </a:p>
        </p:txBody>
      </p:sp>
    </p:spTree>
    <p:extLst>
      <p:ext uri="{BB962C8B-B14F-4D97-AF65-F5344CB8AC3E}">
        <p14:creationId xmlns:p14="http://schemas.microsoft.com/office/powerpoint/2010/main" val="241753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627DE9-B912-4EA7-8B3F-8F425174ED5B}" type="datetimeFigureOut">
              <a:rPr lang="ru-RU" smtClean="0"/>
              <a:pPr/>
              <a:t>17.09.2020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0B9CD3-33F2-4B60-8BC9-417685FA65BE}" type="slidenum">
              <a:rPr lang="ru-RU" smtClean="0"/>
              <a:pPr/>
              <a:t>‹#›</a:t>
            </a:fld>
            <a:endParaRPr lang="ru-RU"/>
          </a:p>
        </p:txBody>
      </p:sp>
    </p:spTree>
    <p:extLst>
      <p:ext uri="{BB962C8B-B14F-4D97-AF65-F5344CB8AC3E}">
        <p14:creationId xmlns:p14="http://schemas.microsoft.com/office/powerpoint/2010/main" val="121478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627DE9-B912-4EA7-8B3F-8F425174ED5B}" type="datetimeFigureOut">
              <a:rPr lang="ru-RU" smtClean="0"/>
              <a:pPr/>
              <a:t>17.09.2020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0B9CD3-33F2-4B60-8BC9-417685FA65BE}" type="slidenum">
              <a:rPr lang="ru-RU" smtClean="0"/>
              <a:pPr/>
              <a:t>‹#›</a:t>
            </a:fld>
            <a:endParaRPr lang="ru-RU"/>
          </a:p>
        </p:txBody>
      </p:sp>
    </p:spTree>
    <p:extLst>
      <p:ext uri="{BB962C8B-B14F-4D97-AF65-F5344CB8AC3E}">
        <p14:creationId xmlns:p14="http://schemas.microsoft.com/office/powerpoint/2010/main" val="3244581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627DE9-B912-4EA7-8B3F-8F425174ED5B}" type="datetimeFigureOut">
              <a:rPr lang="ru-RU" smtClean="0"/>
              <a:pPr/>
              <a:t>17.09.2020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0B9CD3-33F2-4B60-8BC9-417685FA65BE}" type="slidenum">
              <a:rPr lang="ru-RU" smtClean="0"/>
              <a:pPr/>
              <a:t>‹#›</a:t>
            </a:fld>
            <a:endParaRPr lang="ru-RU"/>
          </a:p>
        </p:txBody>
      </p:sp>
    </p:spTree>
    <p:extLst>
      <p:ext uri="{BB962C8B-B14F-4D97-AF65-F5344CB8AC3E}">
        <p14:creationId xmlns:p14="http://schemas.microsoft.com/office/powerpoint/2010/main" val="206856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627DE9-B912-4EA7-8B3F-8F425174ED5B}" type="datetimeFigureOut">
              <a:rPr lang="ru-RU" smtClean="0"/>
              <a:pPr/>
              <a:t>17.09.2020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0B9CD3-33F2-4B60-8BC9-417685FA65BE}" type="slidenum">
              <a:rPr lang="ru-RU" smtClean="0"/>
              <a:pPr/>
              <a:t>‹#›</a:t>
            </a:fld>
            <a:endParaRPr lang="ru-RU"/>
          </a:p>
        </p:txBody>
      </p:sp>
    </p:spTree>
    <p:extLst>
      <p:ext uri="{BB962C8B-B14F-4D97-AF65-F5344CB8AC3E}">
        <p14:creationId xmlns:p14="http://schemas.microsoft.com/office/powerpoint/2010/main" val="258911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627DE9-B912-4EA7-8B3F-8F425174ED5B}" type="datetimeFigureOut">
              <a:rPr lang="ru-RU" smtClean="0"/>
              <a:pPr/>
              <a:t>17.09.2020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0B9CD3-33F2-4B60-8BC9-417685FA65BE}" type="slidenum">
              <a:rPr lang="ru-RU" smtClean="0"/>
              <a:pPr/>
              <a:t>‹#›</a:t>
            </a:fld>
            <a:endParaRPr lang="ru-RU"/>
          </a:p>
        </p:txBody>
      </p:sp>
    </p:spTree>
    <p:extLst>
      <p:ext uri="{BB962C8B-B14F-4D97-AF65-F5344CB8AC3E}">
        <p14:creationId xmlns:p14="http://schemas.microsoft.com/office/powerpoint/2010/main" val="3429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627DE9-B912-4EA7-8B3F-8F425174ED5B}" type="datetimeFigureOut">
              <a:rPr lang="ru-RU" smtClean="0"/>
              <a:pPr/>
              <a:t>17.09.2020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80B9CD3-33F2-4B60-8BC9-417685FA65BE}" type="slidenum">
              <a:rPr lang="ru-RU" smtClean="0"/>
              <a:pPr/>
              <a:t>‹#›</a:t>
            </a:fld>
            <a:endParaRPr lang="ru-RU"/>
          </a:p>
        </p:txBody>
      </p:sp>
    </p:spTree>
    <p:extLst>
      <p:ext uri="{BB962C8B-B14F-4D97-AF65-F5344CB8AC3E}">
        <p14:creationId xmlns:p14="http://schemas.microsoft.com/office/powerpoint/2010/main" val="481775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627DE9-B912-4EA7-8B3F-8F425174ED5B}" type="datetimeFigureOut">
              <a:rPr lang="ru-RU" smtClean="0"/>
              <a:pPr/>
              <a:t>17.09.2020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80B9CD3-33F2-4B60-8BC9-417685FA65BE}" type="slidenum">
              <a:rPr lang="ru-RU" smtClean="0"/>
              <a:pPr/>
              <a:t>‹#›</a:t>
            </a:fld>
            <a:endParaRPr lang="ru-RU"/>
          </a:p>
        </p:txBody>
      </p:sp>
    </p:spTree>
    <p:extLst>
      <p:ext uri="{BB962C8B-B14F-4D97-AF65-F5344CB8AC3E}">
        <p14:creationId xmlns:p14="http://schemas.microsoft.com/office/powerpoint/2010/main" val="304304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627DE9-B912-4EA7-8B3F-8F425174ED5B}" type="datetimeFigureOut">
              <a:rPr lang="ru-RU" smtClean="0"/>
              <a:pPr/>
              <a:t>17.09.2020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80B9CD3-33F2-4B60-8BC9-417685FA65BE}" type="slidenum">
              <a:rPr lang="ru-RU" smtClean="0"/>
              <a:pPr/>
              <a:t>‹#›</a:t>
            </a:fld>
            <a:endParaRPr lang="ru-RU"/>
          </a:p>
        </p:txBody>
      </p:sp>
    </p:spTree>
    <p:extLst>
      <p:ext uri="{BB962C8B-B14F-4D97-AF65-F5344CB8AC3E}">
        <p14:creationId xmlns:p14="http://schemas.microsoft.com/office/powerpoint/2010/main" val="214136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627DE9-B912-4EA7-8B3F-8F425174ED5B}" type="datetimeFigureOut">
              <a:rPr lang="ru-RU" smtClean="0"/>
              <a:pPr/>
              <a:t>17.09.2020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0B9CD3-33F2-4B60-8BC9-417685FA65BE}" type="slidenum">
              <a:rPr lang="ru-RU" smtClean="0"/>
              <a:pPr/>
              <a:t>‹#›</a:t>
            </a:fld>
            <a:endParaRPr lang="ru-RU"/>
          </a:p>
        </p:txBody>
      </p:sp>
    </p:spTree>
    <p:extLst>
      <p:ext uri="{BB962C8B-B14F-4D97-AF65-F5344CB8AC3E}">
        <p14:creationId xmlns:p14="http://schemas.microsoft.com/office/powerpoint/2010/main" val="112648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627DE9-B912-4EA7-8B3F-8F425174ED5B}" type="datetimeFigureOut">
              <a:rPr lang="ru-RU" smtClean="0"/>
              <a:pPr/>
              <a:t>17.09.2020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0B9CD3-33F2-4B60-8BC9-417685FA65BE}" type="slidenum">
              <a:rPr lang="ru-RU" smtClean="0"/>
              <a:pPr/>
              <a:t>‹#›</a:t>
            </a:fld>
            <a:endParaRPr lang="ru-RU"/>
          </a:p>
        </p:txBody>
      </p:sp>
    </p:spTree>
    <p:extLst>
      <p:ext uri="{BB962C8B-B14F-4D97-AF65-F5344CB8AC3E}">
        <p14:creationId xmlns:p14="http://schemas.microsoft.com/office/powerpoint/2010/main" val="390418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27DE9-B912-4EA7-8B3F-8F425174ED5B}" type="datetimeFigureOut">
              <a:rPr lang="ru-RU" smtClean="0"/>
              <a:pPr/>
              <a:t>17.09.2020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B9CD3-33F2-4B60-8BC9-417685FA65BE}" type="slidenum">
              <a:rPr lang="ru-RU" smtClean="0"/>
              <a:pPr/>
              <a:t>‹#›</a:t>
            </a:fld>
            <a:endParaRPr lang="ru-RU"/>
          </a:p>
        </p:txBody>
      </p:sp>
    </p:spTree>
    <p:extLst>
      <p:ext uri="{BB962C8B-B14F-4D97-AF65-F5344CB8AC3E}">
        <p14:creationId xmlns:p14="http://schemas.microsoft.com/office/powerpoint/2010/main" val="385044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arget="../media/image16.jpeg" Type="http://schemas.openxmlformats.org/officeDocument/2006/relationships/image"/><Relationship Id="rId3" Target="../diagrams/data1.xml" Type="http://schemas.openxmlformats.org/officeDocument/2006/relationships/diagramData"/><Relationship Id="rId7" Target="../diagrams/drawing1.xml" Type="http://schemas.microsoft.com/office/2007/relationships/diagramDrawing"/><Relationship Id="rId2" Target="../notesSlides/notesSlide4.xml" Type="http://schemas.openxmlformats.org/officeDocument/2006/relationships/notesSlide"/><Relationship Id="rId1" Target="../slideLayouts/slideLayout7.xml" Type="http://schemas.openxmlformats.org/officeDocument/2006/relationships/slideLayout"/><Relationship Id="rId6" Target="../diagrams/colors1.xml" Type="http://schemas.openxmlformats.org/officeDocument/2006/relationships/diagramColors"/><Relationship Id="rId5" Target="../diagrams/quickStyle1.xml" Type="http://schemas.openxmlformats.org/officeDocument/2006/relationships/diagramQuickStyle"/><Relationship Id="rId4" Target="../diagrams/layout1.xml" Type="http://schemas.openxmlformats.org/officeDocument/2006/relationships/diagramLayout"/><Relationship Id="rId9" Target="../media/image17.png" Type="http://schemas.openxmlformats.org/officeDocument/2006/relationships/image"/></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arget="../media/image2.jpeg" Type="http://schemas.openxmlformats.org/officeDocument/2006/relationships/image"/><Relationship Id="rId2" Target="../notesSlides/notesSlide8.xml" Type="http://schemas.openxmlformats.org/officeDocument/2006/relationships/notesSlide"/><Relationship Id="rId1" Target="../slideLayouts/slideLayout7.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2.jpeg" Type="http://schemas.openxmlformats.org/officeDocument/2006/relationships/image"/><Relationship Id="rId2" Target="../media/image20.jpeg" Type="http://schemas.openxmlformats.org/officeDocument/2006/relationships/image"/><Relationship Id="rId1" Target="../slideLayouts/slideLayout7.xml" Type="http://schemas.openxmlformats.org/officeDocument/2006/relationships/slideLayout"/></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arget="../media/image2.jpeg" Type="http://schemas.openxmlformats.org/officeDocument/2006/relationships/image"/><Relationship Id="rId2" Target="../notesSlides/notesSlide1.xml" Type="http://schemas.openxmlformats.org/officeDocument/2006/relationships/notesSlide"/><Relationship Id="rId1" Target="../slideLayouts/slideLayout7.xml" Type="http://schemas.openxmlformats.org/officeDocument/2006/relationships/slideLayout"/></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arget="../media/image28.jpeg" Type="http://schemas.openxmlformats.org/officeDocument/2006/relationships/image"/><Relationship Id="rId2" Target="../media/image27.jpeg" Type="http://schemas.openxmlformats.org/officeDocument/2006/relationships/image"/><Relationship Id="rId1" Target="../slideLayouts/slideLayout7.xml" Type="http://schemas.openxmlformats.org/officeDocument/2006/relationships/slideLayout"/></Relationships>
</file>

<file path=ppt/slides/_rels/slide3.xml.rels><?xml version="1.0" encoding="UTF-8" standalone="yes" ?><Relationships xmlns="http://schemas.openxmlformats.org/package/2006/relationships"><Relationship Id="rId3" Target="../media/image4.jpeg" Type="http://schemas.openxmlformats.org/officeDocument/2006/relationships/image"/><Relationship Id="rId2" Target="../media/image3.png" Type="http://schemas.openxmlformats.org/officeDocument/2006/relationships/image"/><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arget="../media/image8.jpeg" Type="http://schemas.openxmlformats.org/officeDocument/2006/relationships/image"/><Relationship Id="rId1" Target="../slideLayouts/slideLayout7.xml" Type="http://schemas.openxmlformats.org/officeDocument/2006/relationships/slideLayout"/></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98391" y="511657"/>
            <a:ext cx="6288020" cy="953453"/>
          </a:xfrm>
          <a:prstGeom prst="roundRect">
            <a:avLst/>
          </a:prstGeom>
          <a:solidFill>
            <a:schemeClr val="accent6">
              <a:lumMod val="20000"/>
              <a:lumOff val="80000"/>
            </a:schemeClr>
          </a:solidFill>
        </p:spPr>
        <p:txBody>
          <a:bodyPr wrap="square" rtlCol="0">
            <a:spAutoFit/>
          </a:bodyPr>
          <a:lstStyle/>
          <a:p>
            <a:pPr algn="ctr"/>
            <a:endParaRPr lang="ru-RU" sz="1000" dirty="0" smtClean="0">
              <a:solidFill>
                <a:srgbClr val="0070C0"/>
              </a:solidFill>
              <a:latin typeface="Arial" panose="020B0604020202020204" pitchFamily="34" charset="0"/>
              <a:cs typeface="Arial" panose="020B0604020202020204" pitchFamily="34" charset="0"/>
            </a:endParaRPr>
          </a:p>
          <a:p>
            <a:pPr algn="ctr"/>
            <a:r>
              <a:rPr lang="ru-RU" sz="2000" dirty="0" smtClean="0">
                <a:solidFill>
                  <a:srgbClr val="0070C0"/>
                </a:solidFill>
                <a:latin typeface="Arial" panose="020B0604020202020204" pitchFamily="34" charset="0"/>
                <a:cs typeface="Arial" panose="020B0604020202020204" pitchFamily="34" charset="0"/>
              </a:rPr>
              <a:t>Национальный проект «Образование»</a:t>
            </a:r>
          </a:p>
          <a:p>
            <a:pPr algn="ctr"/>
            <a:r>
              <a:rPr lang="ru-RU" sz="2000" dirty="0" smtClean="0">
                <a:solidFill>
                  <a:srgbClr val="0070C0"/>
                </a:solidFill>
                <a:latin typeface="Arial" panose="020B0604020202020204" pitchFamily="34" charset="0"/>
                <a:cs typeface="Arial" panose="020B0604020202020204" pitchFamily="34" charset="0"/>
              </a:rPr>
              <a:t>Федеральный проект «Успех каждого ребенка»</a:t>
            </a:r>
            <a:endParaRPr lang="ru-RU" sz="1000" dirty="0">
              <a:solidFill>
                <a:srgbClr val="0070C0"/>
              </a:solidFill>
              <a:latin typeface="Arial" panose="020B0604020202020204" pitchFamily="34" charset="0"/>
              <a:cs typeface="Arial" panose="020B0604020202020204" pitchFamily="34" charset="0"/>
            </a:endParaRPr>
          </a:p>
        </p:txBody>
      </p:sp>
      <p:pic>
        <p:nvPicPr>
          <p:cNvPr id="1026" name="Picture 2" descr="Успех каждого ребенка - Иркутская область. Официальный портал"/>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933" y="1231392"/>
            <a:ext cx="2289494" cy="20589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21730" y="2151157"/>
            <a:ext cx="8041341" cy="3166824"/>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2000" dirty="0" smtClean="0">
                <a:solidFill>
                  <a:srgbClr val="C00000"/>
                </a:solidFill>
              </a:rPr>
              <a:t>Цель внедрения персонифицированного финансирования дополнительного образования детей </a:t>
            </a:r>
            <a:r>
              <a:rPr lang="ru-RU" sz="2000" dirty="0" smtClean="0">
                <a:solidFill>
                  <a:srgbClr val="0070C0"/>
                </a:solidFill>
              </a:rPr>
              <a:t>– </a:t>
            </a:r>
          </a:p>
          <a:p>
            <a:pPr algn="ctr">
              <a:lnSpc>
                <a:spcPct val="150000"/>
              </a:lnSpc>
            </a:pPr>
            <a:r>
              <a:rPr lang="ru-RU" sz="2000" dirty="0" smtClean="0">
                <a:solidFill>
                  <a:srgbClr val="0070C0"/>
                </a:solidFill>
              </a:rPr>
              <a:t>формирование организационно-финансовых механизмов в системе дополнительного образования детей, направленных на </a:t>
            </a:r>
            <a:r>
              <a:rPr lang="ru-RU" sz="2000" dirty="0" smtClean="0">
                <a:solidFill>
                  <a:srgbClr val="C00000"/>
                </a:solidFill>
              </a:rPr>
              <a:t>совершенствование системы финансирования </a:t>
            </a:r>
            <a:r>
              <a:rPr lang="ru-RU" sz="2000" dirty="0" smtClean="0">
                <a:solidFill>
                  <a:srgbClr val="0070C0"/>
                </a:solidFill>
              </a:rPr>
              <a:t>и </a:t>
            </a:r>
            <a:r>
              <a:rPr lang="ru-RU" sz="2000" dirty="0" smtClean="0">
                <a:solidFill>
                  <a:srgbClr val="C00000"/>
                </a:solidFill>
              </a:rPr>
              <a:t>повышение качества</a:t>
            </a:r>
            <a:r>
              <a:rPr lang="ru-RU" sz="2000" dirty="0" smtClean="0">
                <a:solidFill>
                  <a:srgbClr val="0070C0"/>
                </a:solidFill>
              </a:rPr>
              <a:t> дополнительного образования</a:t>
            </a:r>
            <a:endParaRPr lang="ru-RU" sz="2000" dirty="0">
              <a:solidFill>
                <a:srgbClr val="0070C0"/>
              </a:solidFill>
            </a:endParaRPr>
          </a:p>
        </p:txBody>
      </p:sp>
    </p:spTree>
    <p:extLst>
      <p:ext uri="{BB962C8B-B14F-4D97-AF65-F5344CB8AC3E}">
        <p14:creationId xmlns:p14="http://schemas.microsoft.com/office/powerpoint/2010/main" val="451147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Скругленный прямоугольник 36"/>
          <p:cNvSpPr/>
          <p:nvPr/>
        </p:nvSpPr>
        <p:spPr>
          <a:xfrm>
            <a:off x="7752818" y="941763"/>
            <a:ext cx="2192657" cy="575883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34" name="Скругленный прямоугольник 33"/>
          <p:cNvSpPr/>
          <p:nvPr/>
        </p:nvSpPr>
        <p:spPr>
          <a:xfrm>
            <a:off x="152857" y="1112090"/>
            <a:ext cx="2285248" cy="53065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grpSp>
        <p:nvGrpSpPr>
          <p:cNvPr id="11" name="Группа 10"/>
          <p:cNvGrpSpPr/>
          <p:nvPr/>
        </p:nvGrpSpPr>
        <p:grpSpPr>
          <a:xfrm>
            <a:off x="349024" y="1508894"/>
            <a:ext cx="1910686" cy="3862576"/>
            <a:chOff x="494483" y="1463723"/>
            <a:chExt cx="1910686" cy="3862576"/>
          </a:xfrm>
        </p:grpSpPr>
        <p:pic>
          <p:nvPicPr>
            <p:cNvPr id="5" name="Рисунок 4"/>
            <p:cNvPicPr>
              <a:picLocks noChangeAspect="1"/>
            </p:cNvPicPr>
            <p:nvPr/>
          </p:nvPicPr>
          <p:blipFill>
            <a:blip r:embed="rId3" cstate="print">
              <a:clrChange>
                <a:clrFrom>
                  <a:srgbClr val="EFEFEF"/>
                </a:clrFrom>
                <a:clrTo>
                  <a:srgbClr val="EFEFE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4274" y="2542357"/>
              <a:ext cx="1373645" cy="1494430"/>
            </a:xfrm>
            <a:prstGeom prst="rect">
              <a:avLst/>
            </a:prstGeom>
          </p:spPr>
        </p:pic>
        <p:sp>
          <p:nvSpPr>
            <p:cNvPr id="6" name="Прямоугольник 5"/>
            <p:cNvSpPr/>
            <p:nvPr/>
          </p:nvSpPr>
          <p:spPr>
            <a:xfrm>
              <a:off x="980098" y="1463723"/>
              <a:ext cx="939457" cy="1107996"/>
            </a:xfrm>
            <a:prstGeom prst="rect">
              <a:avLst/>
            </a:prstGeom>
            <a:noFill/>
          </p:spPr>
          <p:txBody>
            <a:bodyPr wrap="square" lIns="91440" tIns="45720" rIns="91440" bIns="45720">
              <a:spAutoFit/>
            </a:bodyPr>
            <a:lstStyle/>
            <a:p>
              <a:pPr algn="ctr"/>
              <a:r>
                <a:rPr lang="ru-RU" sz="6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ru-RU"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TextBox 6"/>
            <p:cNvSpPr txBox="1"/>
            <p:nvPr/>
          </p:nvSpPr>
          <p:spPr>
            <a:xfrm>
              <a:off x="494483" y="4310636"/>
              <a:ext cx="1910686" cy="1015663"/>
            </a:xfrm>
            <a:prstGeom prst="rect">
              <a:avLst/>
            </a:prstGeom>
            <a:noFill/>
          </p:spPr>
          <p:txBody>
            <a:bodyPr wrap="square" rtlCol="0">
              <a:spAutoFit/>
            </a:bodyPr>
            <a:lstStyle/>
            <a:p>
              <a:pPr algn="ctr"/>
              <a:r>
                <a:rPr lang="ru-RU" sz="2000" dirty="0">
                  <a:solidFill>
                    <a:srgbClr val="0070C0"/>
                  </a:solidFill>
                  <a:latin typeface="Arial" panose="020B0604020202020204" pitchFamily="34" charset="0"/>
                  <a:cs typeface="Arial" panose="020B0604020202020204" pitchFamily="34" charset="0"/>
                </a:rPr>
                <a:t>вопросы</a:t>
              </a:r>
            </a:p>
            <a:p>
              <a:pPr algn="ctr"/>
              <a:r>
                <a:rPr lang="ru-RU" sz="2000" dirty="0">
                  <a:solidFill>
                    <a:srgbClr val="0070C0"/>
                  </a:solidFill>
                  <a:latin typeface="Arial" panose="020B0604020202020204" pitchFamily="34" charset="0"/>
                  <a:cs typeface="Arial" panose="020B0604020202020204" pitchFamily="34" charset="0"/>
                </a:rPr>
                <a:t>сомнения</a:t>
              </a:r>
            </a:p>
            <a:p>
              <a:pPr algn="ctr"/>
              <a:r>
                <a:rPr lang="ru-RU" sz="2000" dirty="0">
                  <a:solidFill>
                    <a:srgbClr val="0070C0"/>
                  </a:solidFill>
                  <a:latin typeface="Arial" panose="020B0604020202020204" pitchFamily="34" charset="0"/>
                  <a:cs typeface="Arial" panose="020B0604020202020204" pitchFamily="34" charset="0"/>
                </a:rPr>
                <a:t>непонимание</a:t>
              </a:r>
            </a:p>
          </p:txBody>
        </p:sp>
      </p:grpSp>
      <p:sp>
        <p:nvSpPr>
          <p:cNvPr id="8" name="TextBox 7"/>
          <p:cNvSpPr txBox="1"/>
          <p:nvPr/>
        </p:nvSpPr>
        <p:spPr>
          <a:xfrm>
            <a:off x="3109422" y="130514"/>
            <a:ext cx="6288020" cy="715089"/>
          </a:xfrm>
          <a:prstGeom prst="roundRect">
            <a:avLst/>
          </a:prstGeom>
          <a:solidFill>
            <a:schemeClr val="accent6">
              <a:lumMod val="20000"/>
              <a:lumOff val="80000"/>
            </a:schemeClr>
          </a:solidFill>
        </p:spPr>
        <p:txBody>
          <a:bodyPr wrap="square" rtlCol="0">
            <a:spAutoFit/>
          </a:bodyPr>
          <a:lstStyle/>
          <a:p>
            <a:pPr algn="ctr"/>
            <a:endParaRPr lang="ru-RU" sz="800" dirty="0" smtClean="0">
              <a:solidFill>
                <a:srgbClr val="0070C0"/>
              </a:solidFill>
              <a:latin typeface="Arial" panose="020B0604020202020204" pitchFamily="34" charset="0"/>
              <a:cs typeface="Arial" panose="020B0604020202020204" pitchFamily="34" charset="0"/>
            </a:endParaRPr>
          </a:p>
          <a:p>
            <a:pPr algn="ctr"/>
            <a:r>
              <a:rPr lang="ru-RU" sz="2000" dirty="0" smtClean="0">
                <a:solidFill>
                  <a:srgbClr val="0070C0"/>
                </a:solidFill>
                <a:latin typeface="Arial" panose="020B0604020202020204" pitchFamily="34" charset="0"/>
                <a:cs typeface="Arial" panose="020B0604020202020204" pitchFamily="34" charset="0"/>
              </a:rPr>
              <a:t>Работа с родителями</a:t>
            </a:r>
          </a:p>
          <a:p>
            <a:pPr algn="ctr"/>
            <a:endParaRPr lang="ru-RU" sz="800" dirty="0">
              <a:solidFill>
                <a:srgbClr val="0070C0"/>
              </a:solidFill>
              <a:latin typeface="Arial" panose="020B0604020202020204" pitchFamily="34" charset="0"/>
              <a:cs typeface="Arial" panose="020B0604020202020204" pitchFamily="34" charset="0"/>
            </a:endParaRPr>
          </a:p>
        </p:txBody>
      </p:sp>
      <p:grpSp>
        <p:nvGrpSpPr>
          <p:cNvPr id="36" name="Группа 35"/>
          <p:cNvGrpSpPr/>
          <p:nvPr/>
        </p:nvGrpSpPr>
        <p:grpSpPr>
          <a:xfrm>
            <a:off x="3089249" y="1151948"/>
            <a:ext cx="3935302" cy="5146739"/>
            <a:chOff x="3071932" y="1508893"/>
            <a:chExt cx="3935302" cy="5146739"/>
          </a:xfrm>
        </p:grpSpPr>
        <p:sp>
          <p:nvSpPr>
            <p:cNvPr id="35" name="Скругленный прямоугольник 34"/>
            <p:cNvSpPr/>
            <p:nvPr/>
          </p:nvSpPr>
          <p:spPr>
            <a:xfrm>
              <a:off x="3071932" y="1508893"/>
              <a:ext cx="3935302" cy="514673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2" name="TextBox 1"/>
            <p:cNvSpPr txBox="1"/>
            <p:nvPr/>
          </p:nvSpPr>
          <p:spPr>
            <a:xfrm>
              <a:off x="3205778" y="2402297"/>
              <a:ext cx="3618103" cy="1634490"/>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rgbClr val="0070C0"/>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00000"/>
                </a:lnSpc>
              </a:pPr>
              <a:r>
                <a:rPr lang="ru-RU" sz="1800" dirty="0"/>
                <a:t>* Родительские собрания</a:t>
              </a:r>
            </a:p>
            <a:p>
              <a:pPr>
                <a:lnSpc>
                  <a:spcPct val="100000"/>
                </a:lnSpc>
              </a:pPr>
              <a:endParaRPr lang="ru-RU" sz="1800" dirty="0"/>
            </a:p>
            <a:p>
              <a:pPr>
                <a:lnSpc>
                  <a:spcPct val="100000"/>
                </a:lnSpc>
              </a:pPr>
              <a:r>
                <a:rPr lang="ru-RU" sz="1800" dirty="0" smtClean="0"/>
                <a:t>* Консультации психологов</a:t>
              </a:r>
            </a:p>
            <a:p>
              <a:pPr>
                <a:lnSpc>
                  <a:spcPct val="100000"/>
                </a:lnSpc>
              </a:pPr>
              <a:endParaRPr lang="ru-RU" sz="1800" dirty="0" smtClean="0"/>
            </a:p>
            <a:p>
              <a:pPr>
                <a:lnSpc>
                  <a:spcPct val="100000"/>
                </a:lnSpc>
              </a:pPr>
              <a:r>
                <a:rPr lang="ru-RU" sz="1800" dirty="0" smtClean="0"/>
                <a:t>* Консультации педагогов ДО</a:t>
              </a:r>
              <a:endParaRPr lang="ru-RU" sz="1800" dirty="0"/>
            </a:p>
          </p:txBody>
        </p:sp>
        <p:sp>
          <p:nvSpPr>
            <p:cNvPr id="3" name="Скругленный прямоугольник 2"/>
            <p:cNvSpPr/>
            <p:nvPr/>
          </p:nvSpPr>
          <p:spPr>
            <a:xfrm>
              <a:off x="3205777" y="4453504"/>
              <a:ext cx="3618103" cy="1940957"/>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p>
              <a:r>
                <a:rPr lang="ru-RU" dirty="0">
                  <a:solidFill>
                    <a:srgbClr val="00B050"/>
                  </a:solidFill>
                  <a:latin typeface="Arial" panose="020B0604020202020204" pitchFamily="34" charset="0"/>
                  <a:cs typeface="Arial" panose="020B0604020202020204" pitchFamily="34" charset="0"/>
                </a:rPr>
                <a:t>Анкетирование</a:t>
              </a:r>
            </a:p>
            <a:p>
              <a:endParaRPr lang="ru-RU" dirty="0" smtClean="0">
                <a:solidFill>
                  <a:srgbClr val="00B050"/>
                </a:solidFill>
                <a:latin typeface="Arial" panose="020B0604020202020204" pitchFamily="34" charset="0"/>
                <a:cs typeface="Arial" panose="020B0604020202020204" pitchFamily="34" charset="0"/>
              </a:endParaRPr>
            </a:p>
            <a:p>
              <a:r>
                <a:rPr lang="ru-RU" dirty="0" smtClean="0">
                  <a:solidFill>
                    <a:srgbClr val="00B050"/>
                  </a:solidFill>
                  <a:latin typeface="Arial" panose="020B0604020202020204" pitchFamily="34" charset="0"/>
                  <a:cs typeface="Arial" panose="020B0604020202020204" pitchFamily="34" charset="0"/>
                </a:rPr>
                <a:t>Разъяснение</a:t>
              </a:r>
              <a:endParaRPr lang="ru-RU" dirty="0">
                <a:solidFill>
                  <a:srgbClr val="00B050"/>
                </a:solidFill>
                <a:latin typeface="Arial" panose="020B0604020202020204" pitchFamily="34" charset="0"/>
                <a:cs typeface="Arial" panose="020B0604020202020204" pitchFamily="34" charset="0"/>
              </a:endParaRPr>
            </a:p>
            <a:p>
              <a:endParaRPr lang="ru-RU" dirty="0" smtClean="0">
                <a:solidFill>
                  <a:srgbClr val="00B050"/>
                </a:solidFill>
                <a:latin typeface="Arial" panose="020B0604020202020204" pitchFamily="34" charset="0"/>
                <a:cs typeface="Arial" panose="020B0604020202020204" pitchFamily="34" charset="0"/>
              </a:endParaRPr>
            </a:p>
            <a:p>
              <a:r>
                <a:rPr lang="ru-RU" dirty="0" smtClean="0">
                  <a:solidFill>
                    <a:srgbClr val="00B050"/>
                  </a:solidFill>
                  <a:latin typeface="Arial" panose="020B0604020202020204" pitchFamily="34" charset="0"/>
                  <a:cs typeface="Arial" panose="020B0604020202020204" pitchFamily="34" charset="0"/>
                </a:rPr>
                <a:t>Консультации (групповые и индивидуальные)</a:t>
              </a:r>
              <a:endParaRPr lang="ru-RU" dirty="0">
                <a:solidFill>
                  <a:srgbClr val="00B050"/>
                </a:solidFill>
                <a:latin typeface="Arial" panose="020B0604020202020204" pitchFamily="34" charset="0"/>
                <a:cs typeface="Arial" panose="020B0604020202020204" pitchFamily="34" charset="0"/>
              </a:endParaRPr>
            </a:p>
          </p:txBody>
        </p:sp>
        <p:sp>
          <p:nvSpPr>
            <p:cNvPr id="4" name="Стрелка влево 3"/>
            <p:cNvSpPr/>
            <p:nvPr/>
          </p:nvSpPr>
          <p:spPr>
            <a:xfrm rot="16200000">
              <a:off x="4837347" y="4119581"/>
              <a:ext cx="354962" cy="251127"/>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9" name="TextBox 8"/>
            <p:cNvSpPr txBox="1"/>
            <p:nvPr/>
          </p:nvSpPr>
          <p:spPr>
            <a:xfrm>
              <a:off x="4028682" y="1662087"/>
              <a:ext cx="1966823" cy="646986"/>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ru-RU" sz="1600" b="1" dirty="0" smtClean="0">
                  <a:latin typeface="Arial" panose="020B0604020202020204" pitchFamily="34" charset="0"/>
                  <a:cs typeface="Arial" panose="020B0604020202020204" pitchFamily="34" charset="0"/>
                </a:rPr>
                <a:t>Классный руководитель</a:t>
              </a:r>
              <a:endParaRPr lang="ru-RU" sz="1600" b="1" dirty="0">
                <a:latin typeface="Arial" panose="020B0604020202020204" pitchFamily="34" charset="0"/>
                <a:cs typeface="Arial" panose="020B0604020202020204" pitchFamily="34" charset="0"/>
              </a:endParaRPr>
            </a:p>
          </p:txBody>
        </p:sp>
      </p:grpSp>
      <p:sp>
        <p:nvSpPr>
          <p:cNvPr id="10" name="Стрелка влево 9"/>
          <p:cNvSpPr/>
          <p:nvPr/>
        </p:nvSpPr>
        <p:spPr>
          <a:xfrm flipH="1">
            <a:off x="2561436" y="2950815"/>
            <a:ext cx="435468" cy="301221"/>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12" name="Стрелка влево 11"/>
          <p:cNvSpPr/>
          <p:nvPr/>
        </p:nvSpPr>
        <p:spPr>
          <a:xfrm flipH="1">
            <a:off x="7128932" y="2800204"/>
            <a:ext cx="435468" cy="301221"/>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16" name="Стрелка влево 15"/>
          <p:cNvSpPr/>
          <p:nvPr/>
        </p:nvSpPr>
        <p:spPr>
          <a:xfrm flipH="1">
            <a:off x="7158396" y="4666289"/>
            <a:ext cx="435468" cy="301221"/>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grpSp>
        <p:nvGrpSpPr>
          <p:cNvPr id="26" name="Группа 25"/>
          <p:cNvGrpSpPr/>
          <p:nvPr/>
        </p:nvGrpSpPr>
        <p:grpSpPr>
          <a:xfrm>
            <a:off x="8387038" y="965869"/>
            <a:ext cx="950490" cy="2203436"/>
            <a:chOff x="8523635" y="1200176"/>
            <a:chExt cx="950490" cy="2203436"/>
          </a:xfrm>
        </p:grpSpPr>
        <p:grpSp>
          <p:nvGrpSpPr>
            <p:cNvPr id="15" name="Группа 14"/>
            <p:cNvGrpSpPr/>
            <p:nvPr/>
          </p:nvGrpSpPr>
          <p:grpSpPr>
            <a:xfrm>
              <a:off x="8523635" y="2113450"/>
              <a:ext cx="873807" cy="1290162"/>
              <a:chOff x="9232231" y="2134280"/>
              <a:chExt cx="1564923" cy="2310584"/>
            </a:xfrm>
          </p:grpSpPr>
          <p:pic>
            <p:nvPicPr>
              <p:cNvPr id="13" name="Рисунок 12"/>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49865"/>
              <a:stretch/>
            </p:blipFill>
            <p:spPr>
              <a:xfrm>
                <a:off x="9232231" y="2134280"/>
                <a:ext cx="1564923" cy="2310584"/>
              </a:xfrm>
              <a:prstGeom prst="rect">
                <a:avLst/>
              </a:prstGeom>
            </p:spPr>
          </p:pic>
          <p:sp>
            <p:nvSpPr>
              <p:cNvPr id="14" name="Прямоугольник 13"/>
              <p:cNvSpPr/>
              <p:nvPr/>
            </p:nvSpPr>
            <p:spPr>
              <a:xfrm>
                <a:off x="9232231" y="3590793"/>
                <a:ext cx="76201" cy="291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1" name="Прямоугольник 20"/>
            <p:cNvSpPr/>
            <p:nvPr/>
          </p:nvSpPr>
          <p:spPr>
            <a:xfrm>
              <a:off x="8552382" y="1200176"/>
              <a:ext cx="410690" cy="923330"/>
            </a:xfrm>
            <a:prstGeom prst="rect">
              <a:avLst/>
            </a:prstGeom>
            <a:noFill/>
          </p:spPr>
          <p:txBody>
            <a:bodyPr wrap="none" lIns="91440" tIns="45720" rIns="91440" bIns="45720">
              <a:spAutoFit/>
            </a:bodyPr>
            <a:lstStyle/>
            <a:p>
              <a:pPr algn="ctr"/>
              <a:r>
                <a:rPr lang="ru-RU" sz="5400" b="1" cap="none" spc="0" dirty="0" smtClean="0">
                  <a:ln w="22225">
                    <a:solidFill>
                      <a:schemeClr val="accent2"/>
                    </a:solidFill>
                    <a:prstDash val="solid"/>
                  </a:ln>
                  <a:solidFill>
                    <a:schemeClr val="accent2">
                      <a:lumMod val="40000"/>
                      <a:lumOff val="60000"/>
                    </a:schemeClr>
                  </a:solidFill>
                  <a:effectLst/>
                </a:rPr>
                <a:t>!</a:t>
              </a:r>
              <a:endParaRPr lang="ru-RU" sz="5400" b="1" cap="none" spc="0" dirty="0">
                <a:ln w="22225">
                  <a:solidFill>
                    <a:schemeClr val="accent2"/>
                  </a:solidFill>
                  <a:prstDash val="solid"/>
                </a:ln>
                <a:solidFill>
                  <a:schemeClr val="accent2">
                    <a:lumMod val="40000"/>
                    <a:lumOff val="60000"/>
                  </a:schemeClr>
                </a:solidFill>
                <a:effectLst/>
              </a:endParaRPr>
            </a:p>
          </p:txBody>
        </p:sp>
        <p:sp>
          <p:nvSpPr>
            <p:cNvPr id="22" name="Прямоугольник 21"/>
            <p:cNvSpPr/>
            <p:nvPr/>
          </p:nvSpPr>
          <p:spPr>
            <a:xfrm>
              <a:off x="9063435" y="1835201"/>
              <a:ext cx="410690" cy="923330"/>
            </a:xfrm>
            <a:prstGeom prst="rect">
              <a:avLst/>
            </a:prstGeom>
            <a:noFill/>
          </p:spPr>
          <p:txBody>
            <a:bodyPr wrap="none" lIns="91440" tIns="45720" rIns="91440" bIns="45720">
              <a:spAutoFit/>
            </a:bodyPr>
            <a:lstStyle/>
            <a:p>
              <a:pPr algn="ctr"/>
              <a:r>
                <a:rPr lang="ru-RU" sz="5400" b="1" cap="none" spc="0" dirty="0" smtClean="0">
                  <a:ln w="22225">
                    <a:solidFill>
                      <a:schemeClr val="accent2"/>
                    </a:solidFill>
                    <a:prstDash val="solid"/>
                  </a:ln>
                  <a:solidFill>
                    <a:schemeClr val="accent2">
                      <a:lumMod val="40000"/>
                      <a:lumOff val="60000"/>
                    </a:schemeClr>
                  </a:solidFill>
                  <a:effectLst/>
                </a:rPr>
                <a:t>!</a:t>
              </a:r>
              <a:endParaRPr lang="ru-RU" sz="5400" b="1" cap="none" spc="0" dirty="0">
                <a:ln w="22225">
                  <a:solidFill>
                    <a:schemeClr val="accent2"/>
                  </a:solidFill>
                  <a:prstDash val="solid"/>
                </a:ln>
                <a:solidFill>
                  <a:schemeClr val="accent2">
                    <a:lumMod val="40000"/>
                    <a:lumOff val="60000"/>
                  </a:schemeClr>
                </a:solidFill>
                <a:effectLst/>
              </a:endParaRPr>
            </a:p>
          </p:txBody>
        </p:sp>
      </p:grpSp>
      <p:grpSp>
        <p:nvGrpSpPr>
          <p:cNvPr id="25" name="Группа 24"/>
          <p:cNvGrpSpPr/>
          <p:nvPr/>
        </p:nvGrpSpPr>
        <p:grpSpPr>
          <a:xfrm>
            <a:off x="8263833" y="3658342"/>
            <a:ext cx="1233605" cy="2122028"/>
            <a:chOff x="8449466" y="3590112"/>
            <a:chExt cx="1233605" cy="2122028"/>
          </a:xfrm>
        </p:grpSpPr>
        <p:pic>
          <p:nvPicPr>
            <p:cNvPr id="20" name="Рисунок 19"/>
            <p:cNvPicPr>
              <a:picLocks noChangeAspect="1"/>
            </p:cNvPicPr>
            <p:nvPr/>
          </p:nvPicPr>
          <p:blipFill>
            <a:blip r:embed="rId5" cstate="print">
              <a:clrChange>
                <a:clrFrom>
                  <a:srgbClr val="DDDDDD"/>
                </a:clrFrom>
                <a:clrTo>
                  <a:srgbClr val="DDDDDD">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449466" y="4453504"/>
              <a:ext cx="1227938" cy="1258636"/>
            </a:xfrm>
            <a:prstGeom prst="rect">
              <a:avLst/>
            </a:prstGeom>
          </p:spPr>
        </p:pic>
        <p:sp>
          <p:nvSpPr>
            <p:cNvPr id="23" name="Прямоугольник 22"/>
            <p:cNvSpPr/>
            <p:nvPr/>
          </p:nvSpPr>
          <p:spPr>
            <a:xfrm>
              <a:off x="8577795" y="3590112"/>
              <a:ext cx="410690" cy="923330"/>
            </a:xfrm>
            <a:prstGeom prst="rect">
              <a:avLst/>
            </a:prstGeom>
            <a:noFill/>
          </p:spPr>
          <p:txBody>
            <a:bodyPr wrap="none" lIns="91440" tIns="45720" rIns="91440" bIns="45720">
              <a:spAutoFit/>
            </a:bodyPr>
            <a:lstStyle/>
            <a:p>
              <a:pPr algn="ctr"/>
              <a:r>
                <a:rPr lang="ru-RU" sz="5400" b="1" cap="none" spc="0" dirty="0" smtClean="0">
                  <a:ln w="22225">
                    <a:solidFill>
                      <a:schemeClr val="accent6">
                        <a:lumMod val="75000"/>
                      </a:schemeClr>
                    </a:solidFill>
                    <a:prstDash val="solid"/>
                  </a:ln>
                  <a:solidFill>
                    <a:schemeClr val="accent6">
                      <a:lumMod val="75000"/>
                    </a:schemeClr>
                  </a:solidFill>
                  <a:effectLst/>
                </a:rPr>
                <a:t>!</a:t>
              </a:r>
              <a:endParaRPr lang="ru-RU" sz="5400" b="1" cap="none" spc="0" dirty="0">
                <a:ln w="22225">
                  <a:solidFill>
                    <a:schemeClr val="accent6">
                      <a:lumMod val="75000"/>
                    </a:schemeClr>
                  </a:solidFill>
                  <a:prstDash val="solid"/>
                </a:ln>
                <a:solidFill>
                  <a:schemeClr val="accent6">
                    <a:lumMod val="75000"/>
                  </a:schemeClr>
                </a:solidFill>
                <a:effectLst/>
              </a:endParaRPr>
            </a:p>
          </p:txBody>
        </p:sp>
        <p:sp>
          <p:nvSpPr>
            <p:cNvPr id="24" name="Прямоугольник 23"/>
            <p:cNvSpPr/>
            <p:nvPr/>
          </p:nvSpPr>
          <p:spPr>
            <a:xfrm>
              <a:off x="9272381" y="3975951"/>
              <a:ext cx="410690" cy="923330"/>
            </a:xfrm>
            <a:prstGeom prst="rect">
              <a:avLst/>
            </a:prstGeom>
            <a:noFill/>
          </p:spPr>
          <p:txBody>
            <a:bodyPr wrap="none" lIns="91440" tIns="45720" rIns="91440" bIns="45720">
              <a:spAutoFit/>
            </a:bodyPr>
            <a:lstStyle/>
            <a:p>
              <a:pPr algn="ctr"/>
              <a:r>
                <a:rPr lang="ru-RU" sz="5400" b="1" cap="none" spc="0" dirty="0" smtClean="0">
                  <a:ln w="22225">
                    <a:solidFill>
                      <a:schemeClr val="accent6">
                        <a:lumMod val="75000"/>
                      </a:schemeClr>
                    </a:solidFill>
                    <a:prstDash val="solid"/>
                  </a:ln>
                  <a:solidFill>
                    <a:schemeClr val="accent6">
                      <a:lumMod val="75000"/>
                    </a:schemeClr>
                  </a:solidFill>
                  <a:effectLst/>
                </a:rPr>
                <a:t>!</a:t>
              </a:r>
              <a:endParaRPr lang="ru-RU" sz="5400" b="1" cap="none" spc="0" dirty="0">
                <a:ln w="22225">
                  <a:solidFill>
                    <a:schemeClr val="accent6">
                      <a:lumMod val="75000"/>
                    </a:schemeClr>
                  </a:solidFill>
                  <a:prstDash val="solid"/>
                </a:ln>
                <a:solidFill>
                  <a:schemeClr val="accent6">
                    <a:lumMod val="75000"/>
                  </a:schemeClr>
                </a:solidFill>
                <a:effectLst/>
              </a:endParaRPr>
            </a:p>
          </p:txBody>
        </p:sp>
      </p:grpSp>
      <p:pic>
        <p:nvPicPr>
          <p:cNvPr id="27" name="Рисунок 26"/>
          <p:cNvPicPr>
            <a:picLocks noChangeAspect="1"/>
          </p:cNvPicPr>
          <p:nvPr/>
        </p:nvPicPr>
        <p:blipFill rotWithShape="1">
          <a:blip r:embed="rId6" cstate="print">
            <a:clrChange>
              <a:clrFrom>
                <a:srgbClr val="FFFFFF"/>
              </a:clrFrom>
              <a:clrTo>
                <a:srgbClr val="FFFFFF">
                  <a:alpha val="0"/>
                </a:srgbClr>
              </a:clrTo>
            </a:clrChange>
            <a:duotone>
              <a:schemeClr val="accent2">
                <a:shade val="45000"/>
                <a:satMod val="135000"/>
              </a:schemeClr>
              <a:prstClr val="white"/>
            </a:duotone>
          </a:blip>
          <a:srcRect l="61054" t="76469" r="22631" b="3580"/>
          <a:stretch/>
        </p:blipFill>
        <p:spPr>
          <a:xfrm>
            <a:off x="10471751" y="1527977"/>
            <a:ext cx="1387474" cy="1327147"/>
          </a:xfrm>
          <a:prstGeom prst="rect">
            <a:avLst/>
          </a:prstGeom>
        </p:spPr>
      </p:pic>
      <p:pic>
        <p:nvPicPr>
          <p:cNvPr id="28" name="Рисунок 27"/>
          <p:cNvPicPr>
            <a:picLocks noChangeAspect="1"/>
          </p:cNvPicPr>
          <p:nvPr/>
        </p:nvPicPr>
        <p:blipFill rotWithShape="1">
          <a:blip r:embed="rId6" cstate="print">
            <a:clrChange>
              <a:clrFrom>
                <a:srgbClr val="FFFFFF"/>
              </a:clrFrom>
              <a:clrTo>
                <a:srgbClr val="FFFFFF">
                  <a:alpha val="0"/>
                </a:srgbClr>
              </a:clrTo>
            </a:clrChange>
            <a:duotone>
              <a:schemeClr val="accent6">
                <a:shade val="45000"/>
                <a:satMod val="135000"/>
              </a:schemeClr>
              <a:prstClr val="white"/>
            </a:duotone>
          </a:blip>
          <a:srcRect l="61054" t="76469" r="22631" b="3580"/>
          <a:stretch/>
        </p:blipFill>
        <p:spPr>
          <a:xfrm>
            <a:off x="10433648" y="4303937"/>
            <a:ext cx="1387474" cy="1327147"/>
          </a:xfrm>
          <a:prstGeom prst="rect">
            <a:avLst/>
          </a:prstGeom>
        </p:spPr>
      </p:pic>
      <p:sp>
        <p:nvSpPr>
          <p:cNvPr id="29" name="Стрелка влево 28"/>
          <p:cNvSpPr/>
          <p:nvPr/>
        </p:nvSpPr>
        <p:spPr>
          <a:xfrm flipH="1">
            <a:off x="10084950" y="2256276"/>
            <a:ext cx="435468" cy="301221"/>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32" name="Стрелка влево 31"/>
          <p:cNvSpPr/>
          <p:nvPr/>
        </p:nvSpPr>
        <p:spPr>
          <a:xfrm flipH="1">
            <a:off x="10083760" y="4921231"/>
            <a:ext cx="435468" cy="301221"/>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33" name="TextBox 32"/>
          <p:cNvSpPr txBox="1"/>
          <p:nvPr/>
        </p:nvSpPr>
        <p:spPr>
          <a:xfrm>
            <a:off x="7671243" y="6048227"/>
            <a:ext cx="2511189" cy="400110"/>
          </a:xfrm>
          <a:prstGeom prst="rect">
            <a:avLst/>
          </a:prstGeom>
          <a:noFill/>
        </p:spPr>
        <p:txBody>
          <a:bodyPr wrap="square" rtlCol="0">
            <a:spAutoFit/>
          </a:bodyPr>
          <a:lstStyle/>
          <a:p>
            <a:pPr algn="ctr"/>
            <a:r>
              <a:rPr lang="ru-RU" sz="2000" b="1" dirty="0" smtClean="0">
                <a:solidFill>
                  <a:srgbClr val="C00000"/>
                </a:solidFill>
                <a:latin typeface="Arial" panose="020B0604020202020204" pitchFamily="34" charset="0"/>
                <a:cs typeface="Arial" panose="020B0604020202020204" pitchFamily="34" charset="0"/>
              </a:rPr>
              <a:t>Выбор сделан!</a:t>
            </a:r>
            <a:endParaRPr lang="ru-RU"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10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5935" y="292005"/>
            <a:ext cx="8428382" cy="783193"/>
          </a:xfrm>
          <a:prstGeom prst="roundRect">
            <a:avLst/>
          </a:prstGeom>
          <a:solidFill>
            <a:schemeClr val="accent6">
              <a:lumMod val="20000"/>
              <a:lumOff val="80000"/>
            </a:schemeClr>
          </a:solidFill>
        </p:spPr>
        <p:txBody>
          <a:bodyPr wrap="square" rtlCol="0">
            <a:spAutoFit/>
          </a:bodyPr>
          <a:lstStyle>
            <a:defPPr>
              <a:defRPr lang="ru-RU"/>
            </a:defPPr>
            <a:lvl1pPr algn="ctr">
              <a:defRPr sz="1000">
                <a:solidFill>
                  <a:srgbClr val="0070C0"/>
                </a:solidFill>
                <a:latin typeface="Arial" panose="020B0604020202020204" pitchFamily="34" charset="0"/>
                <a:cs typeface="Arial" panose="020B0604020202020204" pitchFamily="34" charset="0"/>
              </a:defRPr>
            </a:lvl1pPr>
          </a:lstStyle>
          <a:p>
            <a:endParaRPr lang="ru-RU" dirty="0" smtClean="0"/>
          </a:p>
          <a:p>
            <a:r>
              <a:rPr lang="ru-RU" sz="2000" dirty="0" smtClean="0"/>
              <a:t>Знакомство с Навигатором</a:t>
            </a:r>
          </a:p>
          <a:p>
            <a:endParaRPr lang="ru-RU" dirty="0"/>
          </a:p>
        </p:txBody>
      </p:sp>
      <p:grpSp>
        <p:nvGrpSpPr>
          <p:cNvPr id="33" name="Группа 32"/>
          <p:cNvGrpSpPr/>
          <p:nvPr/>
        </p:nvGrpSpPr>
        <p:grpSpPr>
          <a:xfrm>
            <a:off x="2153770" y="1629270"/>
            <a:ext cx="9630442" cy="4594137"/>
            <a:chOff x="2416903" y="2013554"/>
            <a:chExt cx="9630442" cy="4594137"/>
          </a:xfrm>
        </p:grpSpPr>
        <p:graphicFrame>
          <p:nvGraphicFramePr>
            <p:cNvPr id="6" name="Схема 5"/>
            <p:cNvGraphicFramePr/>
            <p:nvPr>
              <p:extLst>
                <p:ext uri="{D42A27DB-BD31-4B8C-83A1-F6EECF244321}">
                  <p14:modId xmlns:p14="http://schemas.microsoft.com/office/powerpoint/2010/main" val="4231694685"/>
                </p:ext>
              </p:extLst>
            </p:nvPr>
          </p:nvGraphicFramePr>
          <p:xfrm>
            <a:off x="2416903" y="2013554"/>
            <a:ext cx="7292464" cy="4594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Овал 6"/>
            <p:cNvSpPr/>
            <p:nvPr/>
          </p:nvSpPr>
          <p:spPr>
            <a:xfrm>
              <a:off x="7317011" y="4503682"/>
              <a:ext cx="946674" cy="946674"/>
            </a:xfrm>
            <a:prstGeom prst="ellipse">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Скругленный прямоугольник 9"/>
            <p:cNvSpPr/>
            <p:nvPr/>
          </p:nvSpPr>
          <p:spPr>
            <a:xfrm>
              <a:off x="4659817" y="4787373"/>
              <a:ext cx="2516493" cy="118014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spcBef>
                  <a:spcPts val="300"/>
                </a:spcBef>
                <a:spcAft>
                  <a:spcPts val="300"/>
                </a:spcAft>
              </a:pPr>
              <a:r>
                <a:rPr lang="ru-RU" dirty="0" smtClean="0">
                  <a:solidFill>
                    <a:srgbClr val="0070C0"/>
                  </a:solidFill>
                  <a:latin typeface="Arial" panose="020B0604020202020204" pitchFamily="34" charset="0"/>
                  <a:cs typeface="Arial" panose="020B0604020202020204" pitchFamily="34" charset="0"/>
                </a:rPr>
                <a:t>организации ДО</a:t>
              </a:r>
            </a:p>
            <a:p>
              <a:pPr>
                <a:spcBef>
                  <a:spcPts val="300"/>
                </a:spcBef>
                <a:spcAft>
                  <a:spcPts val="300"/>
                </a:spcAft>
              </a:pPr>
              <a:r>
                <a:rPr lang="ru-RU" dirty="0" smtClean="0">
                  <a:solidFill>
                    <a:srgbClr val="0070C0"/>
                  </a:solidFill>
                  <a:latin typeface="Arial" panose="020B0604020202020204" pitchFamily="34" charset="0"/>
                  <a:cs typeface="Arial" panose="020B0604020202020204" pitchFamily="34" charset="0"/>
                </a:rPr>
                <a:t>программы ДО</a:t>
              </a:r>
            </a:p>
            <a:p>
              <a:pPr>
                <a:spcBef>
                  <a:spcPts val="300"/>
                </a:spcBef>
                <a:spcAft>
                  <a:spcPts val="300"/>
                </a:spcAft>
              </a:pPr>
              <a:r>
                <a:rPr lang="ru-RU" dirty="0" smtClean="0">
                  <a:solidFill>
                    <a:srgbClr val="0070C0"/>
                  </a:solidFill>
                  <a:latin typeface="Arial" panose="020B0604020202020204" pitchFamily="34" charset="0"/>
                  <a:cs typeface="Arial" panose="020B0604020202020204" pitchFamily="34" charset="0"/>
                </a:rPr>
                <a:t>мероприятия </a:t>
              </a:r>
              <a:endParaRPr lang="ru-RU" dirty="0">
                <a:solidFill>
                  <a:srgbClr val="0070C0"/>
                </a:solidFill>
                <a:latin typeface="Arial" panose="020B0604020202020204" pitchFamily="34" charset="0"/>
                <a:cs typeface="Arial" panose="020B0604020202020204" pitchFamily="34" charset="0"/>
              </a:endParaRPr>
            </a:p>
          </p:txBody>
        </p:sp>
        <p:sp>
          <p:nvSpPr>
            <p:cNvPr id="34" name="Скругленный прямоугольник 33"/>
            <p:cNvSpPr/>
            <p:nvPr/>
          </p:nvSpPr>
          <p:spPr>
            <a:xfrm>
              <a:off x="8928847" y="3463962"/>
              <a:ext cx="3118498" cy="3065930"/>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marL="268288" indent="-268288">
                <a:spcBef>
                  <a:spcPts val="300"/>
                </a:spcBef>
                <a:spcAft>
                  <a:spcPts val="300"/>
                </a:spcAft>
                <a:buFont typeface="Wingdings" panose="05000000000000000000" pitchFamily="2" charset="2"/>
                <a:buChar char="ü"/>
              </a:pPr>
              <a:r>
                <a:rPr lang="ru-RU" dirty="0" smtClean="0">
                  <a:solidFill>
                    <a:srgbClr val="0070C0"/>
                  </a:solidFill>
                  <a:latin typeface="Arial" panose="020B0604020202020204" pitchFamily="34" charset="0"/>
                  <a:cs typeface="Arial" panose="020B0604020202020204" pitchFamily="34" charset="0"/>
                </a:rPr>
                <a:t>виды деятельности</a:t>
              </a:r>
            </a:p>
            <a:p>
              <a:pPr marL="268288" indent="-268288">
                <a:spcBef>
                  <a:spcPts val="300"/>
                </a:spcBef>
                <a:spcAft>
                  <a:spcPts val="300"/>
                </a:spcAft>
                <a:buFont typeface="Wingdings" panose="05000000000000000000" pitchFamily="2" charset="2"/>
                <a:buChar char="ü"/>
              </a:pPr>
              <a:r>
                <a:rPr lang="ru-RU" dirty="0" smtClean="0">
                  <a:solidFill>
                    <a:srgbClr val="0070C0"/>
                  </a:solidFill>
                  <a:latin typeface="Arial" panose="020B0604020202020204" pitchFamily="34" charset="0"/>
                  <a:cs typeface="Arial" panose="020B0604020202020204" pitchFamily="34" charset="0"/>
                </a:rPr>
                <a:t>направленность</a:t>
              </a:r>
            </a:p>
            <a:p>
              <a:pPr marL="268288" indent="-268288">
                <a:spcBef>
                  <a:spcPts val="300"/>
                </a:spcBef>
                <a:spcAft>
                  <a:spcPts val="300"/>
                </a:spcAft>
                <a:buFont typeface="Wingdings" panose="05000000000000000000" pitchFamily="2" charset="2"/>
                <a:buChar char="ü"/>
              </a:pPr>
              <a:r>
                <a:rPr lang="ru-RU" dirty="0" smtClean="0">
                  <a:solidFill>
                    <a:srgbClr val="0070C0"/>
                  </a:solidFill>
                  <a:latin typeface="Arial" panose="020B0604020202020204" pitchFamily="34" charset="0"/>
                  <a:cs typeface="Arial" panose="020B0604020202020204" pitchFamily="34" charset="0"/>
                </a:rPr>
                <a:t>муниципалитет</a:t>
              </a:r>
            </a:p>
            <a:p>
              <a:pPr marL="268288" indent="-268288">
                <a:spcBef>
                  <a:spcPts val="300"/>
                </a:spcBef>
                <a:spcAft>
                  <a:spcPts val="300"/>
                </a:spcAft>
                <a:buFont typeface="Wingdings" panose="05000000000000000000" pitchFamily="2" charset="2"/>
                <a:buChar char="ü"/>
              </a:pPr>
              <a:r>
                <a:rPr lang="ru-RU" dirty="0" smtClean="0">
                  <a:solidFill>
                    <a:srgbClr val="0070C0"/>
                  </a:solidFill>
                  <a:latin typeface="Arial" panose="020B0604020202020204" pitchFamily="34" charset="0"/>
                  <a:cs typeface="Arial" panose="020B0604020202020204" pitchFamily="34" charset="0"/>
                </a:rPr>
                <a:t>расположение ОДО</a:t>
              </a:r>
            </a:p>
            <a:p>
              <a:pPr marL="268288" indent="-268288">
                <a:spcBef>
                  <a:spcPts val="300"/>
                </a:spcBef>
                <a:spcAft>
                  <a:spcPts val="300"/>
                </a:spcAft>
                <a:buFont typeface="Wingdings" panose="05000000000000000000" pitchFamily="2" charset="2"/>
                <a:buChar char="ü"/>
              </a:pPr>
              <a:r>
                <a:rPr lang="ru-RU" dirty="0">
                  <a:solidFill>
                    <a:srgbClr val="0070C0"/>
                  </a:solidFill>
                  <a:latin typeface="Arial" panose="020B0604020202020204" pitchFamily="34" charset="0"/>
                  <a:cs typeface="Arial" panose="020B0604020202020204" pitchFamily="34" charset="0"/>
                </a:rPr>
                <a:t>в</a:t>
              </a:r>
              <a:r>
                <a:rPr lang="ru-RU" dirty="0" smtClean="0">
                  <a:solidFill>
                    <a:srgbClr val="0070C0"/>
                  </a:solidFill>
                  <a:latin typeface="Arial" panose="020B0604020202020204" pitchFamily="34" charset="0"/>
                  <a:cs typeface="Arial" panose="020B0604020202020204" pitchFamily="34" charset="0"/>
                </a:rPr>
                <a:t>озраст</a:t>
              </a:r>
            </a:p>
            <a:p>
              <a:pPr marL="268288" indent="-268288">
                <a:spcBef>
                  <a:spcPts val="300"/>
                </a:spcBef>
                <a:spcAft>
                  <a:spcPts val="300"/>
                </a:spcAft>
                <a:buFont typeface="Wingdings" panose="05000000000000000000" pitchFamily="2" charset="2"/>
                <a:buChar char="ü"/>
              </a:pPr>
              <a:r>
                <a:rPr lang="ru-RU" dirty="0" smtClean="0">
                  <a:solidFill>
                    <a:srgbClr val="0070C0"/>
                  </a:solidFill>
                  <a:latin typeface="Arial" panose="020B0604020202020204" pitchFamily="34" charset="0"/>
                  <a:cs typeface="Arial" panose="020B0604020202020204" pitchFamily="34" charset="0"/>
                </a:rPr>
                <a:t>начало обучения</a:t>
              </a:r>
            </a:p>
            <a:p>
              <a:pPr marL="268288" indent="-268288">
                <a:spcBef>
                  <a:spcPts val="300"/>
                </a:spcBef>
                <a:spcAft>
                  <a:spcPts val="300"/>
                </a:spcAft>
                <a:buFont typeface="Wingdings" panose="05000000000000000000" pitchFamily="2" charset="2"/>
                <a:buChar char="ü"/>
              </a:pPr>
              <a:r>
                <a:rPr lang="ru-RU" dirty="0" smtClean="0">
                  <a:solidFill>
                    <a:srgbClr val="0070C0"/>
                  </a:solidFill>
                  <a:latin typeface="Arial" panose="020B0604020202020204" pitchFamily="34" charset="0"/>
                  <a:cs typeface="Arial" panose="020B0604020202020204" pitchFamily="34" charset="0"/>
                </a:rPr>
                <a:t>применение ДОТ</a:t>
              </a:r>
            </a:p>
            <a:p>
              <a:pPr marL="268288" indent="-268288">
                <a:spcBef>
                  <a:spcPts val="300"/>
                </a:spcBef>
                <a:spcAft>
                  <a:spcPts val="300"/>
                </a:spcAft>
                <a:buFont typeface="Wingdings" panose="05000000000000000000" pitchFamily="2" charset="2"/>
                <a:buChar char="ü"/>
              </a:pPr>
              <a:r>
                <a:rPr lang="ru-RU" dirty="0" smtClean="0">
                  <a:solidFill>
                    <a:srgbClr val="0070C0"/>
                  </a:solidFill>
                  <a:latin typeface="Arial" panose="020B0604020202020204" pitchFamily="34" charset="0"/>
                  <a:cs typeface="Arial" panose="020B0604020202020204" pitchFamily="34" charset="0"/>
                </a:rPr>
                <a:t>в </a:t>
              </a:r>
              <a:r>
                <a:rPr lang="ru-RU" dirty="0" err="1" smtClean="0">
                  <a:solidFill>
                    <a:srgbClr val="0070C0"/>
                  </a:solidFill>
                  <a:latin typeface="Arial" panose="020B0604020202020204" pitchFamily="34" charset="0"/>
                  <a:cs typeface="Arial" panose="020B0604020202020204" pitchFamily="34" charset="0"/>
                </a:rPr>
                <a:t>т.ч</a:t>
              </a:r>
              <a:r>
                <a:rPr lang="ru-RU" dirty="0" smtClean="0">
                  <a:solidFill>
                    <a:srgbClr val="0070C0"/>
                  </a:solidFill>
                  <a:latin typeface="Arial" panose="020B0604020202020204" pitchFamily="34" charset="0"/>
                  <a:cs typeface="Arial" panose="020B0604020202020204" pitchFamily="34" charset="0"/>
                </a:rPr>
                <a:t>. для детей с ОВЗ</a:t>
              </a:r>
              <a:endParaRPr lang="ru-RU" dirty="0">
                <a:solidFill>
                  <a:srgbClr val="0070C0"/>
                </a:solidFill>
                <a:latin typeface="Arial" panose="020B0604020202020204" pitchFamily="34" charset="0"/>
                <a:cs typeface="Arial" panose="020B0604020202020204" pitchFamily="34" charset="0"/>
              </a:endParaRPr>
            </a:p>
          </p:txBody>
        </p:sp>
      </p:grpSp>
      <p:grpSp>
        <p:nvGrpSpPr>
          <p:cNvPr id="38" name="Группа 37"/>
          <p:cNvGrpSpPr/>
          <p:nvPr/>
        </p:nvGrpSpPr>
        <p:grpSpPr>
          <a:xfrm>
            <a:off x="168043" y="1465752"/>
            <a:ext cx="1985727" cy="3600320"/>
            <a:chOff x="185119" y="2462108"/>
            <a:chExt cx="1985727" cy="3600320"/>
          </a:xfrm>
        </p:grpSpPr>
        <p:sp>
          <p:nvSpPr>
            <p:cNvPr id="8" name="TextBox 7"/>
            <p:cNvSpPr txBox="1"/>
            <p:nvPr/>
          </p:nvSpPr>
          <p:spPr>
            <a:xfrm>
              <a:off x="185119" y="2462108"/>
              <a:ext cx="1968651" cy="1464231"/>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gn="ctr">
                <a:lnSpc>
                  <a:spcPct val="100000"/>
                </a:lnSpc>
                <a:defRPr sz="1400">
                  <a:solidFill>
                    <a:srgbClr val="0070C0"/>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ru-RU" sz="1600" dirty="0"/>
                <a:t>Практическая работа </a:t>
              </a:r>
              <a:endParaRPr lang="ru-RU" sz="1600" dirty="0" smtClean="0"/>
            </a:p>
            <a:p>
              <a:pPr algn="l"/>
              <a:r>
                <a:rPr lang="ru-RU" sz="1600" dirty="0" smtClean="0"/>
                <a:t>с </a:t>
              </a:r>
              <a:r>
                <a:rPr lang="ru-RU" sz="1600" dirty="0"/>
                <a:t>компьютером / мобильным устройством</a:t>
              </a:r>
            </a:p>
          </p:txBody>
        </p:sp>
        <p:sp>
          <p:nvSpPr>
            <p:cNvPr id="9" name="TextBox 8"/>
            <p:cNvSpPr txBox="1"/>
            <p:nvPr/>
          </p:nvSpPr>
          <p:spPr>
            <a:xfrm>
              <a:off x="202195" y="5143027"/>
              <a:ext cx="1968651" cy="919401"/>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gn="ctr">
                <a:lnSpc>
                  <a:spcPct val="100000"/>
                </a:lnSpc>
                <a:defRPr sz="1400">
                  <a:solidFill>
                    <a:srgbClr val="0070C0"/>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ru-RU" sz="1600" dirty="0" err="1"/>
                <a:t>Квест</a:t>
              </a:r>
              <a:r>
                <a:rPr lang="ru-RU" sz="1600" dirty="0"/>
                <a:t> с игровыми заданиями </a:t>
              </a:r>
              <a:endParaRPr lang="ru-RU" sz="1600" dirty="0" smtClean="0"/>
            </a:p>
            <a:p>
              <a:pPr algn="l"/>
              <a:r>
                <a:rPr lang="ru-RU" sz="1600" dirty="0" smtClean="0"/>
                <a:t>по </a:t>
              </a:r>
              <a:r>
                <a:rPr lang="ru-RU" sz="1600" dirty="0"/>
                <a:t>Навигатору</a:t>
              </a:r>
            </a:p>
          </p:txBody>
        </p:sp>
        <p:pic>
          <p:nvPicPr>
            <p:cNvPr id="32" name="Рисунок 31"/>
            <p:cNvPicPr>
              <a:picLocks noChangeAspect="1"/>
            </p:cNvPicPr>
            <p:nvPr/>
          </p:nvPicPr>
          <p:blipFill rotWithShape="1">
            <a:blip r:embed="rId8" cstate="print"/>
            <a:srcRect t="11776"/>
            <a:stretch/>
          </p:blipFill>
          <p:spPr>
            <a:xfrm>
              <a:off x="187010" y="4101702"/>
              <a:ext cx="1079086" cy="865962"/>
            </a:xfrm>
            <a:prstGeom prst="rect">
              <a:avLst/>
            </a:prstGeom>
          </p:spPr>
        </p:pic>
      </p:grpSp>
      <p:sp>
        <p:nvSpPr>
          <p:cNvPr id="35" name="Стрелка вниз 34"/>
          <p:cNvSpPr/>
          <p:nvPr/>
        </p:nvSpPr>
        <p:spPr>
          <a:xfrm>
            <a:off x="5372095" y="4125544"/>
            <a:ext cx="656216" cy="208167"/>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36" name="Стрелка вниз 35"/>
          <p:cNvSpPr/>
          <p:nvPr/>
        </p:nvSpPr>
        <p:spPr>
          <a:xfrm rot="16200000">
            <a:off x="7573346" y="2949990"/>
            <a:ext cx="409388" cy="1388666"/>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pic>
        <p:nvPicPr>
          <p:cNvPr id="37" name="Рисунок 36"/>
          <p:cNvPicPr>
            <a:picLocks noChangeAspect="1"/>
          </p:cNvPicPr>
          <p:nvPr/>
        </p:nvPicPr>
        <p:blipFill rotWithShape="1">
          <a:blip r:embed="rId9" cstate="email">
            <a:clrChange>
              <a:clrFrom>
                <a:srgbClr val="F9F9F9"/>
              </a:clrFrom>
              <a:clrTo>
                <a:srgbClr val="F9F9F9">
                  <a:alpha val="0"/>
                </a:srgbClr>
              </a:clrTo>
            </a:clrChange>
            <a:extLst>
              <a:ext uri="{28A0092B-C50C-407E-A947-70E740481C1C}">
                <a14:useLocalDpi xmlns:a14="http://schemas.microsoft.com/office/drawing/2010/main"/>
              </a:ext>
            </a:extLst>
          </a:blip>
          <a:srcRect/>
          <a:stretch/>
        </p:blipFill>
        <p:spPr>
          <a:xfrm>
            <a:off x="9863785" y="1351941"/>
            <a:ext cx="1929781" cy="1860382"/>
          </a:xfrm>
          <a:prstGeom prst="rect">
            <a:avLst/>
          </a:prstGeom>
        </p:spPr>
      </p:pic>
    </p:spTree>
    <p:extLst>
      <p:ext uri="{BB962C8B-B14F-4D97-AF65-F5344CB8AC3E}">
        <p14:creationId xmlns:p14="http://schemas.microsoft.com/office/powerpoint/2010/main" val="422654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txBox="1"/>
          <p:nvPr/>
        </p:nvSpPr>
        <p:spPr>
          <a:xfrm>
            <a:off x="3109422" y="130514"/>
            <a:ext cx="6288020" cy="715089"/>
          </a:xfrm>
          <a:prstGeom prst="roundRect">
            <a:avLst/>
          </a:prstGeom>
          <a:solidFill>
            <a:schemeClr val="accent6">
              <a:lumMod val="20000"/>
              <a:lumOff val="80000"/>
            </a:schemeClr>
          </a:solidFill>
        </p:spPr>
        <p:txBody>
          <a:bodyPr wrap="square" rtlCol="0">
            <a:spAutoFit/>
          </a:bodyPr>
          <a:lstStyle/>
          <a:p>
            <a:pPr algn="ctr"/>
            <a:endParaRPr lang="ru-RU" sz="800" dirty="0" smtClean="0">
              <a:solidFill>
                <a:srgbClr val="0070C0"/>
              </a:solidFill>
              <a:latin typeface="Arial" panose="020B0604020202020204" pitchFamily="34" charset="0"/>
              <a:cs typeface="Arial" panose="020B0604020202020204" pitchFamily="34" charset="0"/>
            </a:endParaRPr>
          </a:p>
          <a:p>
            <a:pPr algn="ctr"/>
            <a:r>
              <a:rPr lang="ru-RU" sz="2000" dirty="0" smtClean="0">
                <a:solidFill>
                  <a:srgbClr val="0070C0"/>
                </a:solidFill>
                <a:latin typeface="Arial" panose="020B0604020202020204" pitchFamily="34" charset="0"/>
                <a:cs typeface="Arial" panose="020B0604020202020204" pitchFamily="34" charset="0"/>
              </a:rPr>
              <a:t>Работа с обучающимися</a:t>
            </a:r>
          </a:p>
          <a:p>
            <a:pPr algn="ctr"/>
            <a:endParaRPr lang="ru-RU" sz="800" dirty="0">
              <a:solidFill>
                <a:srgbClr val="0070C0"/>
              </a:solidFill>
              <a:latin typeface="Arial" panose="020B0604020202020204" pitchFamily="34" charset="0"/>
              <a:cs typeface="Arial" panose="020B0604020202020204" pitchFamily="34" charset="0"/>
            </a:endParaRPr>
          </a:p>
        </p:txBody>
      </p:sp>
      <p:grpSp>
        <p:nvGrpSpPr>
          <p:cNvPr id="2" name="Группа 1"/>
          <p:cNvGrpSpPr/>
          <p:nvPr/>
        </p:nvGrpSpPr>
        <p:grpSpPr>
          <a:xfrm>
            <a:off x="116112" y="914399"/>
            <a:ext cx="11965141" cy="5703521"/>
            <a:chOff x="154288" y="914399"/>
            <a:chExt cx="11965141" cy="5703521"/>
          </a:xfrm>
        </p:grpSpPr>
        <p:sp>
          <p:nvSpPr>
            <p:cNvPr id="91" name="Скругленный прямоугольник 90"/>
            <p:cNvSpPr/>
            <p:nvPr/>
          </p:nvSpPr>
          <p:spPr>
            <a:xfrm>
              <a:off x="154288" y="1363344"/>
              <a:ext cx="1211874" cy="4891094"/>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grpSp>
          <p:nvGrpSpPr>
            <p:cNvPr id="4" name="Группа 3"/>
            <p:cNvGrpSpPr/>
            <p:nvPr/>
          </p:nvGrpSpPr>
          <p:grpSpPr>
            <a:xfrm>
              <a:off x="231698" y="1025050"/>
              <a:ext cx="11538672" cy="5529901"/>
              <a:chOff x="155009" y="1229767"/>
              <a:chExt cx="11538672" cy="5529901"/>
            </a:xfrm>
          </p:grpSpPr>
          <p:sp>
            <p:nvSpPr>
              <p:cNvPr id="15" name="TextBox 14"/>
              <p:cNvSpPr txBox="1"/>
              <p:nvPr/>
            </p:nvSpPr>
            <p:spPr>
              <a:xfrm>
                <a:off x="1906793" y="1844242"/>
                <a:ext cx="2474138" cy="4484965"/>
              </a:xfrm>
              <a:prstGeom prst="roundRect">
                <a:avLst/>
              </a:prstGeom>
              <a:ln w="57150" cmpd="thinThick">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100000"/>
                  </a:lnSpc>
                  <a:defRPr sz="1400">
                    <a:solidFill>
                      <a:srgbClr val="0070C0"/>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endParaRPr lang="ru-RU" sz="1600" dirty="0" smtClean="0"/>
              </a:p>
              <a:p>
                <a:r>
                  <a:rPr lang="ru-RU" sz="1600" dirty="0" smtClean="0"/>
                  <a:t>Педагогическое наблюдение</a:t>
                </a:r>
                <a:endParaRPr lang="ru-RU" sz="1600" dirty="0"/>
              </a:p>
              <a:p>
                <a:endParaRPr lang="ru-RU" sz="1600" dirty="0" smtClean="0"/>
              </a:p>
              <a:p>
                <a:r>
                  <a:rPr lang="ru-RU" sz="1600" dirty="0" smtClean="0"/>
                  <a:t>Беседы </a:t>
                </a:r>
              </a:p>
              <a:p>
                <a:endParaRPr lang="ru-RU" sz="1600" dirty="0"/>
              </a:p>
              <a:p>
                <a:r>
                  <a:rPr lang="ru-RU" sz="1600" dirty="0" smtClean="0"/>
                  <a:t>Анкетирование</a:t>
                </a:r>
                <a:endParaRPr lang="ru-RU" sz="1600" dirty="0"/>
              </a:p>
              <a:p>
                <a:endParaRPr lang="ru-RU" sz="1600" dirty="0" smtClean="0"/>
              </a:p>
              <a:p>
                <a:r>
                  <a:rPr lang="ru-RU" sz="1600" dirty="0" smtClean="0"/>
                  <a:t>Работа с учителями-предметниками</a:t>
                </a:r>
              </a:p>
              <a:p>
                <a:endParaRPr lang="ru-RU" sz="1600" dirty="0" smtClean="0"/>
              </a:p>
              <a:p>
                <a:r>
                  <a:rPr lang="ru-RU" sz="1600" dirty="0" smtClean="0"/>
                  <a:t>Консультации </a:t>
                </a:r>
                <a:r>
                  <a:rPr lang="ru-RU" sz="1600" dirty="0"/>
                  <a:t>психологов</a:t>
                </a:r>
              </a:p>
              <a:p>
                <a:endParaRPr lang="ru-RU" sz="1600" dirty="0" smtClean="0"/>
              </a:p>
              <a:p>
                <a:r>
                  <a:rPr lang="ru-RU" sz="1600" dirty="0" smtClean="0"/>
                  <a:t>Консультации </a:t>
                </a:r>
              </a:p>
              <a:p>
                <a:r>
                  <a:rPr lang="ru-RU" sz="1600" dirty="0" smtClean="0"/>
                  <a:t>педагогов ДО</a:t>
                </a:r>
              </a:p>
              <a:p>
                <a:endParaRPr lang="ru-RU" sz="1600" dirty="0"/>
              </a:p>
            </p:txBody>
          </p:sp>
          <p:sp>
            <p:nvSpPr>
              <p:cNvPr id="17" name="TextBox 16"/>
              <p:cNvSpPr txBox="1"/>
              <p:nvPr/>
            </p:nvSpPr>
            <p:spPr>
              <a:xfrm>
                <a:off x="2223982" y="1229767"/>
                <a:ext cx="1966823" cy="715089"/>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ru-RU" b="1" dirty="0" smtClean="0">
                    <a:latin typeface="Arial" panose="020B0604020202020204" pitchFamily="34" charset="0"/>
                    <a:cs typeface="Arial" panose="020B0604020202020204" pitchFamily="34" charset="0"/>
                  </a:rPr>
                  <a:t>Классный руководитель</a:t>
                </a:r>
                <a:endParaRPr lang="ru-RU" b="1" dirty="0">
                  <a:latin typeface="Arial" panose="020B0604020202020204" pitchFamily="34" charset="0"/>
                  <a:cs typeface="Arial" panose="020B0604020202020204" pitchFamily="34" charset="0"/>
                </a:endParaRPr>
              </a:p>
            </p:txBody>
          </p:sp>
          <p:pic>
            <p:nvPicPr>
              <p:cNvPr id="13" name="Рисунок 1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1023" r="1"/>
              <a:stretch/>
            </p:blipFill>
            <p:spPr>
              <a:xfrm>
                <a:off x="524778" y="2063793"/>
                <a:ext cx="341154" cy="696560"/>
              </a:xfrm>
              <a:prstGeom prst="rect">
                <a:avLst/>
              </a:prstGeom>
            </p:spPr>
          </p:pic>
          <p:pic>
            <p:nvPicPr>
              <p:cNvPr id="19" name="Рисунок 18"/>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r="50350"/>
              <a:stretch/>
            </p:blipFill>
            <p:spPr>
              <a:xfrm>
                <a:off x="180531" y="2063793"/>
                <a:ext cx="344248" cy="696560"/>
              </a:xfrm>
              <a:prstGeom prst="rect">
                <a:avLst/>
              </a:prstGeom>
            </p:spPr>
          </p:pic>
          <p:pic>
            <p:nvPicPr>
              <p:cNvPr id="25" name="Рисунок 2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1023" r="1"/>
              <a:stretch/>
            </p:blipFill>
            <p:spPr>
              <a:xfrm>
                <a:off x="869026" y="2063793"/>
                <a:ext cx="341154" cy="696560"/>
              </a:xfrm>
              <a:prstGeom prst="rect">
                <a:avLst/>
              </a:prstGeom>
            </p:spPr>
          </p:pic>
          <p:pic>
            <p:nvPicPr>
              <p:cNvPr id="26" name="Рисунок 2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r="50350"/>
              <a:stretch/>
            </p:blipFill>
            <p:spPr>
              <a:xfrm>
                <a:off x="518358" y="2773076"/>
                <a:ext cx="344248" cy="696560"/>
              </a:xfrm>
              <a:prstGeom prst="rect">
                <a:avLst/>
              </a:prstGeom>
            </p:spPr>
          </p:pic>
          <p:pic>
            <p:nvPicPr>
              <p:cNvPr id="28" name="Рисунок 27"/>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1023" r="1"/>
              <a:stretch/>
            </p:blipFill>
            <p:spPr>
              <a:xfrm>
                <a:off x="158103" y="2773076"/>
                <a:ext cx="341154" cy="696560"/>
              </a:xfrm>
              <a:prstGeom prst="rect">
                <a:avLst/>
              </a:prstGeom>
            </p:spPr>
          </p:pic>
          <p:pic>
            <p:nvPicPr>
              <p:cNvPr id="29" name="Рисунок 28"/>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1023" r="1"/>
              <a:stretch/>
            </p:blipFill>
            <p:spPr>
              <a:xfrm>
                <a:off x="881707" y="2760353"/>
                <a:ext cx="341154" cy="696560"/>
              </a:xfrm>
              <a:prstGeom prst="rect">
                <a:avLst/>
              </a:prstGeom>
            </p:spPr>
          </p:pic>
          <p:pic>
            <p:nvPicPr>
              <p:cNvPr id="30" name="Рисунок 2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1023" r="1"/>
              <a:stretch/>
            </p:blipFill>
            <p:spPr>
              <a:xfrm>
                <a:off x="503196" y="3482358"/>
                <a:ext cx="341154" cy="696560"/>
              </a:xfrm>
              <a:prstGeom prst="rect">
                <a:avLst/>
              </a:prstGeom>
            </p:spPr>
          </p:pic>
          <p:pic>
            <p:nvPicPr>
              <p:cNvPr id="31" name="Рисунок 3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r="50350"/>
              <a:stretch/>
            </p:blipFill>
            <p:spPr>
              <a:xfrm>
                <a:off x="158948" y="3482358"/>
                <a:ext cx="344248" cy="696560"/>
              </a:xfrm>
              <a:prstGeom prst="rect">
                <a:avLst/>
              </a:prstGeom>
            </p:spPr>
          </p:pic>
          <p:pic>
            <p:nvPicPr>
              <p:cNvPr id="32" name="Рисунок 3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1023" r="1"/>
              <a:stretch/>
            </p:blipFill>
            <p:spPr>
              <a:xfrm>
                <a:off x="847444" y="3482358"/>
                <a:ext cx="341154" cy="696560"/>
              </a:xfrm>
              <a:prstGeom prst="rect">
                <a:avLst/>
              </a:prstGeom>
            </p:spPr>
          </p:pic>
          <p:pic>
            <p:nvPicPr>
              <p:cNvPr id="33" name="Рисунок 3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r="50350"/>
              <a:stretch/>
            </p:blipFill>
            <p:spPr>
              <a:xfrm>
                <a:off x="518358" y="4166195"/>
                <a:ext cx="344248" cy="696560"/>
              </a:xfrm>
              <a:prstGeom prst="rect">
                <a:avLst/>
              </a:prstGeom>
            </p:spPr>
          </p:pic>
          <p:pic>
            <p:nvPicPr>
              <p:cNvPr id="34" name="Рисунок 3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1023" r="1"/>
              <a:stretch/>
            </p:blipFill>
            <p:spPr>
              <a:xfrm>
                <a:off x="158103" y="4166195"/>
                <a:ext cx="341154" cy="696560"/>
              </a:xfrm>
              <a:prstGeom prst="rect">
                <a:avLst/>
              </a:prstGeom>
            </p:spPr>
          </p:pic>
          <p:pic>
            <p:nvPicPr>
              <p:cNvPr id="35" name="Рисунок 3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1023" r="1"/>
              <a:stretch/>
            </p:blipFill>
            <p:spPr>
              <a:xfrm>
                <a:off x="881707" y="4153472"/>
                <a:ext cx="341154" cy="696560"/>
              </a:xfrm>
              <a:prstGeom prst="rect">
                <a:avLst/>
              </a:prstGeom>
            </p:spPr>
          </p:pic>
          <p:sp>
            <p:nvSpPr>
              <p:cNvPr id="36" name="Стрелка влево 35"/>
              <p:cNvSpPr/>
              <p:nvPr/>
            </p:nvSpPr>
            <p:spPr>
              <a:xfrm flipH="1">
                <a:off x="1377820" y="3065758"/>
                <a:ext cx="435468" cy="301221"/>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37" name="Стрелка влево 36"/>
              <p:cNvSpPr/>
              <p:nvPr/>
            </p:nvSpPr>
            <p:spPr>
              <a:xfrm flipH="1">
                <a:off x="1350430" y="3769190"/>
                <a:ext cx="435468" cy="301221"/>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38" name="Стрелка влево 37"/>
              <p:cNvSpPr/>
              <p:nvPr/>
            </p:nvSpPr>
            <p:spPr>
              <a:xfrm flipH="1">
                <a:off x="1365902" y="4480334"/>
                <a:ext cx="435468" cy="301221"/>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pic>
            <p:nvPicPr>
              <p:cNvPr id="39" name="Рисунок 38"/>
              <p:cNvPicPr>
                <a:picLocks noChangeAspect="1"/>
              </p:cNvPicPr>
              <p:nvPr/>
            </p:nvPicPr>
            <p:blipFill rotWithShape="1">
              <a:blip r:embed="rId4" cstate="print">
                <a:clrChange>
                  <a:clrFrom>
                    <a:srgbClr val="FFFFFF"/>
                  </a:clrFrom>
                  <a:clrTo>
                    <a:srgbClr val="FFFFFF">
                      <a:alpha val="0"/>
                    </a:srgbClr>
                  </a:clrTo>
                </a:clrChange>
                <a:duotone>
                  <a:schemeClr val="accent5">
                    <a:shade val="45000"/>
                    <a:satMod val="135000"/>
                  </a:schemeClr>
                  <a:prstClr val="white"/>
                </a:duotone>
              </a:blip>
              <a:srcRect l="61054" t="76469" r="22631" b="3580"/>
              <a:stretch/>
            </p:blipFill>
            <p:spPr>
              <a:xfrm>
                <a:off x="10730814" y="1931543"/>
                <a:ext cx="962867" cy="921002"/>
              </a:xfrm>
              <a:prstGeom prst="rect">
                <a:avLst/>
              </a:prstGeom>
            </p:spPr>
          </p:pic>
          <p:pic>
            <p:nvPicPr>
              <p:cNvPr id="40" name="Рисунок 39"/>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1023" r="1"/>
              <a:stretch/>
            </p:blipFill>
            <p:spPr>
              <a:xfrm>
                <a:off x="500102" y="4875477"/>
                <a:ext cx="341154" cy="696560"/>
              </a:xfrm>
              <a:prstGeom prst="rect">
                <a:avLst/>
              </a:prstGeom>
            </p:spPr>
          </p:pic>
          <p:pic>
            <p:nvPicPr>
              <p:cNvPr id="41" name="Рисунок 4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r="50350"/>
              <a:stretch/>
            </p:blipFill>
            <p:spPr>
              <a:xfrm>
                <a:off x="155854" y="4875477"/>
                <a:ext cx="344248" cy="696560"/>
              </a:xfrm>
              <a:prstGeom prst="rect">
                <a:avLst/>
              </a:prstGeom>
            </p:spPr>
          </p:pic>
          <p:pic>
            <p:nvPicPr>
              <p:cNvPr id="42" name="Рисунок 4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1023" r="1"/>
              <a:stretch/>
            </p:blipFill>
            <p:spPr>
              <a:xfrm>
                <a:off x="844350" y="4875477"/>
                <a:ext cx="341154" cy="696560"/>
              </a:xfrm>
              <a:prstGeom prst="rect">
                <a:avLst/>
              </a:prstGeom>
            </p:spPr>
          </p:pic>
          <p:pic>
            <p:nvPicPr>
              <p:cNvPr id="43" name="Рисунок 4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r="50350"/>
              <a:stretch/>
            </p:blipFill>
            <p:spPr>
              <a:xfrm>
                <a:off x="515264" y="5559314"/>
                <a:ext cx="344248" cy="696560"/>
              </a:xfrm>
              <a:prstGeom prst="rect">
                <a:avLst/>
              </a:prstGeom>
            </p:spPr>
          </p:pic>
          <p:pic>
            <p:nvPicPr>
              <p:cNvPr id="44" name="Рисунок 43"/>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1023" r="1"/>
              <a:stretch/>
            </p:blipFill>
            <p:spPr>
              <a:xfrm>
                <a:off x="155009" y="5559314"/>
                <a:ext cx="341154" cy="696560"/>
              </a:xfrm>
              <a:prstGeom prst="rect">
                <a:avLst/>
              </a:prstGeom>
            </p:spPr>
          </p:pic>
          <p:pic>
            <p:nvPicPr>
              <p:cNvPr id="45" name="Рисунок 44"/>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1023" r="1"/>
              <a:stretch/>
            </p:blipFill>
            <p:spPr>
              <a:xfrm>
                <a:off x="878613" y="5546591"/>
                <a:ext cx="341154" cy="696560"/>
              </a:xfrm>
              <a:prstGeom prst="rect">
                <a:avLst/>
              </a:prstGeom>
            </p:spPr>
          </p:pic>
          <p:sp>
            <p:nvSpPr>
              <p:cNvPr id="46" name="Стрелка влево 45"/>
              <p:cNvSpPr/>
              <p:nvPr/>
            </p:nvSpPr>
            <p:spPr>
              <a:xfrm flipH="1">
                <a:off x="4529381" y="2252767"/>
                <a:ext cx="435468" cy="301221"/>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47" name="Стрелка влево 46"/>
              <p:cNvSpPr/>
              <p:nvPr/>
            </p:nvSpPr>
            <p:spPr>
              <a:xfrm flipH="1">
                <a:off x="4529381" y="2915147"/>
                <a:ext cx="435468" cy="301221"/>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48" name="Стрелка влево 47"/>
              <p:cNvSpPr/>
              <p:nvPr/>
            </p:nvSpPr>
            <p:spPr>
              <a:xfrm flipH="1">
                <a:off x="4515746" y="3687310"/>
                <a:ext cx="435468" cy="301221"/>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49" name="Стрелка влево 48"/>
              <p:cNvSpPr/>
              <p:nvPr/>
            </p:nvSpPr>
            <p:spPr>
              <a:xfrm flipH="1">
                <a:off x="4556689" y="4459473"/>
                <a:ext cx="435468" cy="301221"/>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50" name="Стрелка влево 49"/>
              <p:cNvSpPr/>
              <p:nvPr/>
            </p:nvSpPr>
            <p:spPr>
              <a:xfrm flipH="1">
                <a:off x="4563644" y="5245370"/>
                <a:ext cx="435468" cy="301221"/>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51" name="Стрелка влево 50"/>
              <p:cNvSpPr/>
              <p:nvPr/>
            </p:nvSpPr>
            <p:spPr>
              <a:xfrm flipH="1">
                <a:off x="4592338" y="5925180"/>
                <a:ext cx="435468" cy="301221"/>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52" name="TextBox 51"/>
              <p:cNvSpPr txBox="1"/>
              <p:nvPr/>
            </p:nvSpPr>
            <p:spPr>
              <a:xfrm>
                <a:off x="5176863" y="2131717"/>
                <a:ext cx="1980000" cy="408623"/>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rgbClr val="0070C0"/>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ru-RU" sz="1800" dirty="0" smtClean="0"/>
                  <a:t>художественная </a:t>
                </a:r>
                <a:endParaRPr lang="ru-RU" sz="1800" dirty="0"/>
              </a:p>
            </p:txBody>
          </p:sp>
          <p:sp>
            <p:nvSpPr>
              <p:cNvPr id="53" name="TextBox 52"/>
              <p:cNvSpPr txBox="1"/>
              <p:nvPr/>
            </p:nvSpPr>
            <p:spPr>
              <a:xfrm>
                <a:off x="5176863" y="5866122"/>
                <a:ext cx="1980000" cy="408623"/>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rgbClr val="0070C0"/>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ru-RU" sz="1800" dirty="0" smtClean="0"/>
                  <a:t>техническая  </a:t>
                </a:r>
                <a:endParaRPr lang="ru-RU" sz="1800" dirty="0"/>
              </a:p>
            </p:txBody>
          </p:sp>
          <p:sp>
            <p:nvSpPr>
              <p:cNvPr id="54" name="TextBox 53"/>
              <p:cNvSpPr txBox="1"/>
              <p:nvPr/>
            </p:nvSpPr>
            <p:spPr>
              <a:xfrm>
                <a:off x="5176863" y="2630967"/>
                <a:ext cx="1980000" cy="715089"/>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rgbClr val="0070C0"/>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ru-RU" sz="1800" dirty="0" smtClean="0"/>
                  <a:t>физкультурно-спортивная </a:t>
                </a:r>
                <a:endParaRPr lang="ru-RU" sz="1800" dirty="0"/>
              </a:p>
            </p:txBody>
          </p:sp>
          <p:sp>
            <p:nvSpPr>
              <p:cNvPr id="55" name="TextBox 54"/>
              <p:cNvSpPr txBox="1"/>
              <p:nvPr/>
            </p:nvSpPr>
            <p:spPr>
              <a:xfrm>
                <a:off x="5176863" y="3441114"/>
                <a:ext cx="1980000" cy="715089"/>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rgbClr val="0070C0"/>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ru-RU" sz="1800" dirty="0" smtClean="0"/>
                  <a:t>социально-педагогическая  </a:t>
                </a:r>
                <a:endParaRPr lang="ru-RU" sz="1800" dirty="0"/>
              </a:p>
            </p:txBody>
          </p:sp>
          <p:sp>
            <p:nvSpPr>
              <p:cNvPr id="56" name="TextBox 55"/>
              <p:cNvSpPr txBox="1"/>
              <p:nvPr/>
            </p:nvSpPr>
            <p:spPr>
              <a:xfrm>
                <a:off x="5176863" y="4252540"/>
                <a:ext cx="1980000" cy="715089"/>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rgbClr val="0070C0"/>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ru-RU" sz="1800" dirty="0" smtClean="0"/>
                  <a:t>естественно-научная  </a:t>
                </a:r>
                <a:endParaRPr lang="ru-RU" sz="1800" dirty="0"/>
              </a:p>
            </p:txBody>
          </p:sp>
          <p:sp>
            <p:nvSpPr>
              <p:cNvPr id="57" name="TextBox 56"/>
              <p:cNvSpPr txBox="1"/>
              <p:nvPr/>
            </p:nvSpPr>
            <p:spPr>
              <a:xfrm>
                <a:off x="5176863" y="5055975"/>
                <a:ext cx="1980000" cy="715089"/>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rgbClr val="0070C0"/>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ru-RU" sz="1800" dirty="0" smtClean="0"/>
                  <a:t>туристско-краеведческая  </a:t>
                </a:r>
                <a:endParaRPr lang="ru-RU" sz="1800" dirty="0"/>
              </a:p>
            </p:txBody>
          </p:sp>
          <p:sp>
            <p:nvSpPr>
              <p:cNvPr id="58" name="Стрелка влево 57"/>
              <p:cNvSpPr/>
              <p:nvPr/>
            </p:nvSpPr>
            <p:spPr>
              <a:xfrm flipH="1">
                <a:off x="7368876" y="2392044"/>
                <a:ext cx="1501200" cy="188223"/>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59" name="TextBox 58"/>
              <p:cNvSpPr txBox="1"/>
              <p:nvPr/>
            </p:nvSpPr>
            <p:spPr>
              <a:xfrm>
                <a:off x="9064798" y="2131717"/>
                <a:ext cx="510778" cy="4451875"/>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vert="vert270" wrap="square" rtlCol="0">
                <a:spAutoFit/>
              </a:bodyPr>
              <a:lstStyle>
                <a:defPPr>
                  <a:defRPr lang="ru-RU"/>
                </a:defPPr>
                <a:lvl1pPr>
                  <a:lnSpc>
                    <a:spcPct val="100000"/>
                  </a:lnSpc>
                  <a:defRPr sz="1400">
                    <a:solidFill>
                      <a:srgbClr val="0070C0"/>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ru-RU" sz="1800" dirty="0" smtClean="0"/>
                  <a:t>Информационный навигатор</a:t>
                </a:r>
              </a:p>
            </p:txBody>
          </p:sp>
          <p:pic>
            <p:nvPicPr>
              <p:cNvPr id="61" name="Рисунок 6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1023" r="1"/>
              <a:stretch/>
            </p:blipFill>
            <p:spPr>
              <a:xfrm>
                <a:off x="7417899" y="1768054"/>
                <a:ext cx="341154" cy="696560"/>
              </a:xfrm>
              <a:prstGeom prst="rect">
                <a:avLst/>
              </a:prstGeom>
            </p:spPr>
          </p:pic>
          <p:pic>
            <p:nvPicPr>
              <p:cNvPr id="62" name="Рисунок 6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1023" r="1"/>
              <a:stretch/>
            </p:blipFill>
            <p:spPr>
              <a:xfrm>
                <a:off x="7835482" y="1762463"/>
                <a:ext cx="341154" cy="696560"/>
              </a:xfrm>
              <a:prstGeom prst="rect">
                <a:avLst/>
              </a:prstGeom>
            </p:spPr>
          </p:pic>
          <p:sp>
            <p:nvSpPr>
              <p:cNvPr id="63" name="Стрелка влево 62"/>
              <p:cNvSpPr/>
              <p:nvPr/>
            </p:nvSpPr>
            <p:spPr>
              <a:xfrm flipH="1">
                <a:off x="7368876" y="3261329"/>
                <a:ext cx="1501200" cy="188223"/>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64" name="Стрелка влево 63"/>
              <p:cNvSpPr/>
              <p:nvPr/>
            </p:nvSpPr>
            <p:spPr>
              <a:xfrm flipH="1">
                <a:off x="7368876" y="3986622"/>
                <a:ext cx="1501200" cy="188223"/>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65" name="Стрелка влево 64"/>
              <p:cNvSpPr/>
              <p:nvPr/>
            </p:nvSpPr>
            <p:spPr>
              <a:xfrm flipH="1">
                <a:off x="7368876" y="4854111"/>
                <a:ext cx="1501200" cy="188223"/>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66" name="Стрелка влево 65"/>
              <p:cNvSpPr/>
              <p:nvPr/>
            </p:nvSpPr>
            <p:spPr>
              <a:xfrm flipH="1">
                <a:off x="7368876" y="5576926"/>
                <a:ext cx="1501200" cy="188223"/>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67" name="Стрелка влево 66"/>
              <p:cNvSpPr/>
              <p:nvPr/>
            </p:nvSpPr>
            <p:spPr>
              <a:xfrm flipH="1">
                <a:off x="7368876" y="6329207"/>
                <a:ext cx="1501200" cy="188223"/>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pic>
            <p:nvPicPr>
              <p:cNvPr id="68" name="Рисунок 67"/>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r="50350"/>
              <a:stretch/>
            </p:blipFill>
            <p:spPr>
              <a:xfrm>
                <a:off x="7703474" y="5698898"/>
                <a:ext cx="344248" cy="696560"/>
              </a:xfrm>
              <a:prstGeom prst="rect">
                <a:avLst/>
              </a:prstGeom>
            </p:spPr>
          </p:pic>
          <p:pic>
            <p:nvPicPr>
              <p:cNvPr id="69" name="Рисунок 68"/>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51023" r="1"/>
              <a:stretch/>
            </p:blipFill>
            <p:spPr>
              <a:xfrm>
                <a:off x="7697707" y="2596008"/>
                <a:ext cx="341154" cy="696560"/>
              </a:xfrm>
              <a:prstGeom prst="rect">
                <a:avLst/>
              </a:prstGeom>
            </p:spPr>
          </p:pic>
          <p:pic>
            <p:nvPicPr>
              <p:cNvPr id="70" name="Рисунок 69"/>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r="50350"/>
              <a:stretch/>
            </p:blipFill>
            <p:spPr>
              <a:xfrm>
                <a:off x="7732637" y="3346056"/>
                <a:ext cx="344248" cy="696560"/>
              </a:xfrm>
              <a:prstGeom prst="rect">
                <a:avLst/>
              </a:prstGeom>
            </p:spPr>
          </p:pic>
          <p:pic>
            <p:nvPicPr>
              <p:cNvPr id="71" name="Рисунок 70"/>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1023" r="1"/>
              <a:stretch/>
            </p:blipFill>
            <p:spPr>
              <a:xfrm>
                <a:off x="7356553" y="3355440"/>
                <a:ext cx="341154" cy="696560"/>
              </a:xfrm>
              <a:prstGeom prst="rect">
                <a:avLst/>
              </a:prstGeom>
            </p:spPr>
          </p:pic>
          <p:pic>
            <p:nvPicPr>
              <p:cNvPr id="72" name="Рисунок 7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r="50350"/>
              <a:stretch/>
            </p:blipFill>
            <p:spPr>
              <a:xfrm>
                <a:off x="7340530" y="4193082"/>
                <a:ext cx="344248" cy="696560"/>
              </a:xfrm>
              <a:prstGeom prst="rect">
                <a:avLst/>
              </a:prstGeom>
            </p:spPr>
          </p:pic>
          <p:pic>
            <p:nvPicPr>
              <p:cNvPr id="73" name="Рисунок 72"/>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r="50350"/>
              <a:stretch/>
            </p:blipFill>
            <p:spPr>
              <a:xfrm>
                <a:off x="7734575" y="4193082"/>
                <a:ext cx="344248" cy="696560"/>
              </a:xfrm>
              <a:prstGeom prst="rect">
                <a:avLst/>
              </a:prstGeom>
            </p:spPr>
          </p:pic>
          <p:pic>
            <p:nvPicPr>
              <p:cNvPr id="74" name="Рисунок 73"/>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r="50350"/>
              <a:stretch/>
            </p:blipFill>
            <p:spPr>
              <a:xfrm>
                <a:off x="7335095" y="4954116"/>
                <a:ext cx="344248" cy="696560"/>
              </a:xfrm>
              <a:prstGeom prst="rect">
                <a:avLst/>
              </a:prstGeom>
            </p:spPr>
          </p:pic>
          <p:sp>
            <p:nvSpPr>
              <p:cNvPr id="75" name="Стрелка влево 74"/>
              <p:cNvSpPr/>
              <p:nvPr/>
            </p:nvSpPr>
            <p:spPr>
              <a:xfrm flipH="1">
                <a:off x="9864245" y="2392044"/>
                <a:ext cx="782283" cy="188223"/>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pic>
            <p:nvPicPr>
              <p:cNvPr id="76" name="Рисунок 75"/>
              <p:cNvPicPr>
                <a:picLocks noChangeAspect="1"/>
              </p:cNvPicPr>
              <p:nvPr/>
            </p:nvPicPr>
            <p:blipFill rotWithShape="1">
              <a:blip r:embed="rId4" cstate="print">
                <a:clrChange>
                  <a:clrFrom>
                    <a:srgbClr val="FFFFFF"/>
                  </a:clrFrom>
                  <a:clrTo>
                    <a:srgbClr val="FFFFFF">
                      <a:alpha val="0"/>
                    </a:srgbClr>
                  </a:clrTo>
                </a:clrChange>
                <a:duotone>
                  <a:schemeClr val="accent4">
                    <a:shade val="45000"/>
                    <a:satMod val="135000"/>
                  </a:schemeClr>
                  <a:prstClr val="white"/>
                </a:duotone>
              </a:blip>
              <a:srcRect l="61054" t="76469" r="22631" b="3580"/>
              <a:stretch/>
            </p:blipFill>
            <p:spPr>
              <a:xfrm>
                <a:off x="10730814" y="2712968"/>
                <a:ext cx="962867" cy="921002"/>
              </a:xfrm>
              <a:prstGeom prst="rect">
                <a:avLst/>
              </a:prstGeom>
            </p:spPr>
          </p:pic>
          <p:sp>
            <p:nvSpPr>
              <p:cNvPr id="77" name="Стрелка влево 76"/>
              <p:cNvSpPr/>
              <p:nvPr/>
            </p:nvSpPr>
            <p:spPr>
              <a:xfrm flipH="1">
                <a:off x="9864245" y="3272384"/>
                <a:ext cx="782283" cy="188223"/>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pic>
            <p:nvPicPr>
              <p:cNvPr id="78" name="Рисунок 77"/>
              <p:cNvPicPr>
                <a:picLocks noChangeAspect="1"/>
              </p:cNvPicPr>
              <p:nvPr/>
            </p:nvPicPr>
            <p:blipFill rotWithShape="1">
              <a:blip r:embed="rId4" cstate="print">
                <a:clrChange>
                  <a:clrFrom>
                    <a:srgbClr val="FFFFFF"/>
                  </a:clrFrom>
                  <a:clrTo>
                    <a:srgbClr val="FFFFFF">
                      <a:alpha val="0"/>
                    </a:srgbClr>
                  </a:clrTo>
                </a:clrChange>
                <a:duotone>
                  <a:prstClr val="black"/>
                  <a:schemeClr val="accent6">
                    <a:tint val="45000"/>
                    <a:satMod val="400000"/>
                  </a:schemeClr>
                </a:duotone>
              </a:blip>
              <a:srcRect l="61054" t="76469" r="22631" b="3580"/>
              <a:stretch/>
            </p:blipFill>
            <p:spPr>
              <a:xfrm>
                <a:off x="10730814" y="3494393"/>
                <a:ext cx="962867" cy="921002"/>
              </a:xfrm>
              <a:prstGeom prst="rect">
                <a:avLst/>
              </a:prstGeom>
            </p:spPr>
          </p:pic>
          <p:sp>
            <p:nvSpPr>
              <p:cNvPr id="79" name="Стрелка влево 78"/>
              <p:cNvSpPr/>
              <p:nvPr/>
            </p:nvSpPr>
            <p:spPr>
              <a:xfrm flipH="1">
                <a:off x="9864245" y="3978398"/>
                <a:ext cx="782283" cy="188223"/>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pic>
            <p:nvPicPr>
              <p:cNvPr id="80" name="Рисунок 79"/>
              <p:cNvPicPr>
                <a:picLocks noChangeAspect="1"/>
              </p:cNvPicPr>
              <p:nvPr/>
            </p:nvPicPr>
            <p:blipFill rotWithShape="1">
              <a:blip r:embed="rId4" cstate="print">
                <a:clrChange>
                  <a:clrFrom>
                    <a:srgbClr val="FFFFFF"/>
                  </a:clrFrom>
                  <a:clrTo>
                    <a:srgbClr val="FFFFFF">
                      <a:alpha val="0"/>
                    </a:srgbClr>
                  </a:clrTo>
                </a:clrChange>
                <a:duotone>
                  <a:schemeClr val="accent2">
                    <a:shade val="45000"/>
                    <a:satMod val="135000"/>
                  </a:schemeClr>
                  <a:prstClr val="white"/>
                </a:duotone>
              </a:blip>
              <a:srcRect l="61054" t="76469" r="22631" b="3580"/>
              <a:stretch/>
            </p:blipFill>
            <p:spPr>
              <a:xfrm>
                <a:off x="10730814" y="4275818"/>
                <a:ext cx="962867" cy="921002"/>
              </a:xfrm>
              <a:prstGeom prst="rect">
                <a:avLst/>
              </a:prstGeom>
            </p:spPr>
          </p:pic>
          <p:sp>
            <p:nvSpPr>
              <p:cNvPr id="81" name="Стрелка влево 80"/>
              <p:cNvSpPr/>
              <p:nvPr/>
            </p:nvSpPr>
            <p:spPr>
              <a:xfrm flipH="1">
                <a:off x="9864245" y="4817966"/>
                <a:ext cx="782283" cy="188223"/>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pic>
            <p:nvPicPr>
              <p:cNvPr id="82" name="Рисунок 81"/>
              <p:cNvPicPr>
                <a:picLocks noChangeAspect="1"/>
              </p:cNvPicPr>
              <p:nvPr/>
            </p:nvPicPr>
            <p:blipFill rotWithShape="1">
              <a:blip r:embed="rId4" cstate="print">
                <a:clrChange>
                  <a:clrFrom>
                    <a:srgbClr val="FFFFFF"/>
                  </a:clrFrom>
                  <a:clrTo>
                    <a:srgbClr val="FFFFFF">
                      <a:alpha val="0"/>
                    </a:srgbClr>
                  </a:clrTo>
                </a:clrChange>
                <a:duotone>
                  <a:schemeClr val="accent6">
                    <a:shade val="45000"/>
                    <a:satMod val="135000"/>
                  </a:schemeClr>
                  <a:prstClr val="white"/>
                </a:duotone>
              </a:blip>
              <a:srcRect l="61054" t="76469" r="22631" b="3580"/>
              <a:stretch/>
            </p:blipFill>
            <p:spPr>
              <a:xfrm>
                <a:off x="10730814" y="5838666"/>
                <a:ext cx="962867" cy="921002"/>
              </a:xfrm>
              <a:prstGeom prst="rect">
                <a:avLst/>
              </a:prstGeom>
            </p:spPr>
          </p:pic>
          <p:sp>
            <p:nvSpPr>
              <p:cNvPr id="83" name="Стрелка влево 82"/>
              <p:cNvSpPr/>
              <p:nvPr/>
            </p:nvSpPr>
            <p:spPr>
              <a:xfrm flipH="1">
                <a:off x="9864245" y="6299167"/>
                <a:ext cx="782283" cy="188223"/>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pic>
            <p:nvPicPr>
              <p:cNvPr id="84" name="Рисунок 83"/>
              <p:cNvPicPr>
                <a:picLocks noChangeAspect="1"/>
              </p:cNvPicPr>
              <p:nvPr/>
            </p:nvPicPr>
            <p:blipFill rotWithShape="1">
              <a:blip r:embed="rId4" cstate="print">
                <a:clrChange>
                  <a:clrFrom>
                    <a:srgbClr val="FFFFFF"/>
                  </a:clrFrom>
                  <a:clrTo>
                    <a:srgbClr val="FFFFFF">
                      <a:alpha val="0"/>
                    </a:srgbClr>
                  </a:clrTo>
                </a:clrChange>
                <a:duotone>
                  <a:schemeClr val="accent3">
                    <a:shade val="45000"/>
                    <a:satMod val="135000"/>
                  </a:schemeClr>
                  <a:prstClr val="white"/>
                </a:duotone>
              </a:blip>
              <a:srcRect l="61054" t="76469" r="22631" b="3580"/>
              <a:stretch/>
            </p:blipFill>
            <p:spPr>
              <a:xfrm>
                <a:off x="10730814" y="5057243"/>
                <a:ext cx="962867" cy="921002"/>
              </a:xfrm>
              <a:prstGeom prst="rect">
                <a:avLst/>
              </a:prstGeom>
            </p:spPr>
          </p:pic>
          <p:sp>
            <p:nvSpPr>
              <p:cNvPr id="85" name="Стрелка влево 84"/>
              <p:cNvSpPr/>
              <p:nvPr/>
            </p:nvSpPr>
            <p:spPr>
              <a:xfrm flipH="1">
                <a:off x="9864245" y="5599952"/>
                <a:ext cx="782283" cy="188223"/>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pic>
            <p:nvPicPr>
              <p:cNvPr id="86" name="Рисунок 85"/>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r="50350"/>
              <a:stretch/>
            </p:blipFill>
            <p:spPr>
              <a:xfrm>
                <a:off x="8132008" y="5710004"/>
                <a:ext cx="344248" cy="696560"/>
              </a:xfrm>
              <a:prstGeom prst="rect">
                <a:avLst/>
              </a:prstGeom>
            </p:spPr>
          </p:pic>
          <p:pic>
            <p:nvPicPr>
              <p:cNvPr id="87" name="Рисунок 86"/>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1023" r="1"/>
              <a:stretch/>
            </p:blipFill>
            <p:spPr>
              <a:xfrm>
                <a:off x="8239660" y="1788083"/>
                <a:ext cx="341154" cy="696560"/>
              </a:xfrm>
              <a:prstGeom prst="rect">
                <a:avLst/>
              </a:prstGeom>
            </p:spPr>
          </p:pic>
          <p:sp>
            <p:nvSpPr>
              <p:cNvPr id="88" name="TextBox 87"/>
              <p:cNvSpPr txBox="1"/>
              <p:nvPr/>
            </p:nvSpPr>
            <p:spPr>
              <a:xfrm>
                <a:off x="6059852" y="1248139"/>
                <a:ext cx="1966823" cy="408623"/>
              </a:xfrm>
              <a:prstGeom prst="round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dirty="0" smtClean="0">
                    <a:latin typeface="Arial" panose="020B0604020202020204" pitchFamily="34" charset="0"/>
                    <a:cs typeface="Arial" panose="020B0604020202020204" pitchFamily="34" charset="0"/>
                  </a:rPr>
                  <a:t>направленности</a:t>
                </a:r>
                <a:endParaRPr lang="ru-RU" dirty="0">
                  <a:latin typeface="Arial" panose="020B0604020202020204" pitchFamily="34" charset="0"/>
                  <a:cs typeface="Arial" panose="020B0604020202020204" pitchFamily="34" charset="0"/>
                </a:endParaRPr>
              </a:p>
            </p:txBody>
          </p:sp>
        </p:grpSp>
        <p:sp>
          <p:nvSpPr>
            <p:cNvPr id="89" name="Прямоугольник 88"/>
            <p:cNvSpPr/>
            <p:nvPr/>
          </p:nvSpPr>
          <p:spPr>
            <a:xfrm>
              <a:off x="9062596" y="1203606"/>
              <a:ext cx="1922321" cy="523220"/>
            </a:xfrm>
            <a:prstGeom prst="rect">
              <a:avLst/>
            </a:prstGeom>
          </p:spPr>
          <p:txBody>
            <a:bodyPr wrap="none">
              <a:spAutoFit/>
            </a:bodyPr>
            <a:lstStyle/>
            <a:p>
              <a:r>
                <a:rPr lang="ru-RU" sz="2800" b="1" u="sng" dirty="0">
                  <a:solidFill>
                    <a:srgbClr val="C00000"/>
                  </a:solidFill>
                  <a:latin typeface="Arial" panose="020B0604020202020204" pitchFamily="34" charset="0"/>
                  <a:cs typeface="Arial" panose="020B0604020202020204" pitchFamily="34" charset="0"/>
                </a:rPr>
                <a:t>43.pfdo.ru</a:t>
              </a:r>
            </a:p>
          </p:txBody>
        </p:sp>
        <p:sp>
          <p:nvSpPr>
            <p:cNvPr id="92" name="Скругленный прямоугольник 91"/>
            <p:cNvSpPr/>
            <p:nvPr/>
          </p:nvSpPr>
          <p:spPr>
            <a:xfrm>
              <a:off x="1866803" y="914400"/>
              <a:ext cx="2690684" cy="5504208"/>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93" name="Скругленный прямоугольник 92"/>
            <p:cNvSpPr/>
            <p:nvPr/>
          </p:nvSpPr>
          <p:spPr>
            <a:xfrm>
              <a:off x="5163384" y="914399"/>
              <a:ext cx="3814925" cy="5640551"/>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pic>
          <p:nvPicPr>
            <p:cNvPr id="161" name="Рисунок 16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1023" r="1"/>
            <a:stretch/>
          </p:blipFill>
          <p:spPr>
            <a:xfrm>
              <a:off x="11707878" y="1866403"/>
              <a:ext cx="341154" cy="696560"/>
            </a:xfrm>
            <a:prstGeom prst="rect">
              <a:avLst/>
            </a:prstGeom>
          </p:spPr>
        </p:pic>
        <p:pic>
          <p:nvPicPr>
            <p:cNvPr id="162" name="Рисунок 161"/>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51023" r="1"/>
            <a:stretch/>
          </p:blipFill>
          <p:spPr>
            <a:xfrm>
              <a:off x="11718082" y="2620472"/>
              <a:ext cx="341154" cy="696560"/>
            </a:xfrm>
            <a:prstGeom prst="rect">
              <a:avLst/>
            </a:prstGeom>
          </p:spPr>
        </p:pic>
        <p:pic>
          <p:nvPicPr>
            <p:cNvPr id="163" name="Рисунок 162"/>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r="50350"/>
            <a:stretch/>
          </p:blipFill>
          <p:spPr>
            <a:xfrm>
              <a:off x="11706331" y="3482593"/>
              <a:ext cx="344248" cy="696560"/>
            </a:xfrm>
            <a:prstGeom prst="rect">
              <a:avLst/>
            </a:prstGeom>
          </p:spPr>
        </p:pic>
        <p:pic>
          <p:nvPicPr>
            <p:cNvPr id="164" name="Рисунок 163"/>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r="50350"/>
            <a:stretch/>
          </p:blipFill>
          <p:spPr>
            <a:xfrm>
              <a:off x="11706331" y="4207697"/>
              <a:ext cx="344248" cy="696560"/>
            </a:xfrm>
            <a:prstGeom prst="rect">
              <a:avLst/>
            </a:prstGeom>
          </p:spPr>
        </p:pic>
        <p:pic>
          <p:nvPicPr>
            <p:cNvPr id="165" name="Рисунок 164"/>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r="50350"/>
            <a:stretch/>
          </p:blipFill>
          <p:spPr>
            <a:xfrm>
              <a:off x="11706331" y="5772019"/>
              <a:ext cx="344248" cy="696560"/>
            </a:xfrm>
            <a:prstGeom prst="rect">
              <a:avLst/>
            </a:prstGeom>
          </p:spPr>
        </p:pic>
        <p:pic>
          <p:nvPicPr>
            <p:cNvPr id="166" name="Рисунок 165"/>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51023" r="1"/>
            <a:stretch/>
          </p:blipFill>
          <p:spPr>
            <a:xfrm>
              <a:off x="11684079" y="5015863"/>
              <a:ext cx="341154" cy="696560"/>
            </a:xfrm>
            <a:prstGeom prst="rect">
              <a:avLst/>
            </a:prstGeom>
          </p:spPr>
        </p:pic>
        <p:pic>
          <p:nvPicPr>
            <p:cNvPr id="167" name="Рисунок 166"/>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51023" r="1"/>
            <a:stretch/>
          </p:blipFill>
          <p:spPr>
            <a:xfrm>
              <a:off x="7839667" y="4756633"/>
              <a:ext cx="341154" cy="696560"/>
            </a:xfrm>
            <a:prstGeom prst="rect">
              <a:avLst/>
            </a:prstGeom>
          </p:spPr>
        </p:pic>
        <p:sp>
          <p:nvSpPr>
            <p:cNvPr id="168" name="Скругленный прямоугольник 167"/>
            <p:cNvSpPr/>
            <p:nvPr/>
          </p:nvSpPr>
          <p:spPr>
            <a:xfrm>
              <a:off x="10771707" y="1726826"/>
              <a:ext cx="1347722" cy="4891094"/>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grpSp>
    </p:spTree>
    <p:extLst>
      <p:ext uri="{BB962C8B-B14F-4D97-AF65-F5344CB8AC3E}">
        <p14:creationId xmlns:p14="http://schemas.microsoft.com/office/powerpoint/2010/main" val="2125743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2103" y="374735"/>
            <a:ext cx="8428382" cy="783193"/>
          </a:xfrm>
          <a:prstGeom prst="roundRect">
            <a:avLst/>
          </a:prstGeom>
          <a:solidFill>
            <a:schemeClr val="accent6">
              <a:lumMod val="20000"/>
              <a:lumOff val="80000"/>
            </a:schemeClr>
          </a:solidFill>
        </p:spPr>
        <p:txBody>
          <a:bodyPr wrap="square" rtlCol="0">
            <a:spAutoFit/>
          </a:bodyPr>
          <a:lstStyle>
            <a:defPPr>
              <a:defRPr lang="ru-RU"/>
            </a:defPPr>
            <a:lvl1pPr algn="ctr">
              <a:defRPr sz="1000">
                <a:solidFill>
                  <a:srgbClr val="0070C0"/>
                </a:solidFill>
                <a:latin typeface="Arial" panose="020B0604020202020204" pitchFamily="34" charset="0"/>
                <a:cs typeface="Arial" panose="020B0604020202020204" pitchFamily="34" charset="0"/>
              </a:defRPr>
            </a:lvl1pPr>
          </a:lstStyle>
          <a:p>
            <a:endParaRPr lang="ru-RU" dirty="0" smtClean="0"/>
          </a:p>
          <a:p>
            <a:r>
              <a:rPr lang="ru-RU" sz="2000" dirty="0" smtClean="0"/>
              <a:t>Выявление интересов</a:t>
            </a:r>
          </a:p>
          <a:p>
            <a:endParaRPr lang="ru-RU" dirty="0"/>
          </a:p>
        </p:txBody>
      </p:sp>
      <p:sp>
        <p:nvSpPr>
          <p:cNvPr id="21" name="Скругленный прямоугольник 20"/>
          <p:cNvSpPr/>
          <p:nvPr/>
        </p:nvSpPr>
        <p:spPr>
          <a:xfrm>
            <a:off x="6689698" y="2971459"/>
            <a:ext cx="3450787" cy="1464231"/>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dirty="0">
                <a:solidFill>
                  <a:srgbClr val="0070C0"/>
                </a:solidFill>
                <a:latin typeface="Arial" panose="020B0604020202020204" pitchFamily="34" charset="0"/>
                <a:cs typeface="Arial" panose="020B0604020202020204" pitchFamily="34" charset="0"/>
              </a:rPr>
              <a:t>Методика </a:t>
            </a:r>
            <a:endParaRPr lang="ru-RU" sz="2000" dirty="0" smtClean="0">
              <a:solidFill>
                <a:srgbClr val="0070C0"/>
              </a:solidFill>
              <a:latin typeface="Arial" panose="020B0604020202020204" pitchFamily="34" charset="0"/>
              <a:cs typeface="Arial" panose="020B0604020202020204" pitchFamily="34" charset="0"/>
            </a:endParaRPr>
          </a:p>
          <a:p>
            <a:r>
              <a:rPr lang="ru-RU" sz="2000" dirty="0" smtClean="0">
                <a:solidFill>
                  <a:srgbClr val="0070C0"/>
                </a:solidFill>
                <a:latin typeface="Arial" panose="020B0604020202020204" pitchFamily="34" charset="0"/>
                <a:cs typeface="Arial" panose="020B0604020202020204" pitchFamily="34" charset="0"/>
              </a:rPr>
              <a:t>«</a:t>
            </a:r>
            <a:r>
              <a:rPr lang="ru-RU" sz="2000" dirty="0">
                <a:solidFill>
                  <a:srgbClr val="0070C0"/>
                </a:solidFill>
                <a:latin typeface="Arial" panose="020B0604020202020204" pitchFamily="34" charset="0"/>
                <a:cs typeface="Arial" panose="020B0604020202020204" pitchFamily="34" charset="0"/>
              </a:rPr>
              <a:t>Карта интересов» </a:t>
            </a:r>
          </a:p>
          <a:p>
            <a:r>
              <a:rPr lang="ru-RU" sz="2000" dirty="0">
                <a:solidFill>
                  <a:srgbClr val="0070C0"/>
                </a:solidFill>
                <a:latin typeface="Arial" panose="020B0604020202020204" pitchFamily="34" charset="0"/>
                <a:cs typeface="Arial" panose="020B0604020202020204" pitchFamily="34" charset="0"/>
              </a:rPr>
              <a:t>(модификация </a:t>
            </a:r>
            <a:endParaRPr lang="ru-RU" sz="2000" dirty="0" smtClean="0">
              <a:solidFill>
                <a:srgbClr val="0070C0"/>
              </a:solidFill>
              <a:latin typeface="Arial" panose="020B0604020202020204" pitchFamily="34" charset="0"/>
              <a:cs typeface="Arial" panose="020B0604020202020204" pitchFamily="34" charset="0"/>
            </a:endParaRPr>
          </a:p>
          <a:p>
            <a:r>
              <a:rPr lang="ru-RU" sz="2000" dirty="0" smtClean="0">
                <a:solidFill>
                  <a:srgbClr val="0070C0"/>
                </a:solidFill>
                <a:latin typeface="Arial" panose="020B0604020202020204" pitchFamily="34" charset="0"/>
                <a:cs typeface="Arial" panose="020B0604020202020204" pitchFamily="34" charset="0"/>
              </a:rPr>
              <a:t>О</a:t>
            </a:r>
            <a:r>
              <a:rPr lang="ru-RU" sz="2000" dirty="0">
                <a:solidFill>
                  <a:srgbClr val="0070C0"/>
                </a:solidFill>
                <a:latin typeface="Arial" panose="020B0604020202020204" pitchFamily="34" charset="0"/>
                <a:cs typeface="Arial" panose="020B0604020202020204" pitchFamily="34" charset="0"/>
              </a:rPr>
              <a:t>. Г. Филимоновой)</a:t>
            </a:r>
          </a:p>
        </p:txBody>
      </p:sp>
      <p:sp>
        <p:nvSpPr>
          <p:cNvPr id="23" name="Скругленный прямоугольник 22"/>
          <p:cNvSpPr/>
          <p:nvPr/>
        </p:nvSpPr>
        <p:spPr>
          <a:xfrm>
            <a:off x="6689698" y="4798657"/>
            <a:ext cx="3450787" cy="1123712"/>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dirty="0">
                <a:solidFill>
                  <a:srgbClr val="0070C0"/>
                </a:solidFill>
                <a:latin typeface="Arial" panose="020B0604020202020204" pitchFamily="34" charset="0"/>
                <a:cs typeface="Arial" panose="020B0604020202020204" pitchFamily="34" charset="0"/>
              </a:rPr>
              <a:t>Методика </a:t>
            </a:r>
            <a:endParaRPr lang="ru-RU" sz="2000" dirty="0" smtClean="0">
              <a:solidFill>
                <a:srgbClr val="0070C0"/>
              </a:solidFill>
              <a:latin typeface="Arial" panose="020B0604020202020204" pitchFamily="34" charset="0"/>
              <a:cs typeface="Arial" panose="020B0604020202020204" pitchFamily="34" charset="0"/>
            </a:endParaRPr>
          </a:p>
          <a:p>
            <a:r>
              <a:rPr lang="ru-RU" sz="2000" dirty="0" smtClean="0">
                <a:solidFill>
                  <a:srgbClr val="0070C0"/>
                </a:solidFill>
                <a:latin typeface="Arial" panose="020B0604020202020204" pitchFamily="34" charset="0"/>
                <a:cs typeface="Arial" panose="020B0604020202020204" pitchFamily="34" charset="0"/>
              </a:rPr>
              <a:t>«</a:t>
            </a:r>
            <a:r>
              <a:rPr lang="ru-RU" sz="2000" dirty="0">
                <a:solidFill>
                  <a:srgbClr val="0070C0"/>
                </a:solidFill>
                <a:latin typeface="Arial" panose="020B0604020202020204" pitchFamily="34" charset="0"/>
                <a:cs typeface="Arial" panose="020B0604020202020204" pitchFamily="34" charset="0"/>
              </a:rPr>
              <a:t>Карта одаренности» </a:t>
            </a:r>
            <a:endParaRPr lang="ru-RU" sz="2000" dirty="0" smtClean="0">
              <a:solidFill>
                <a:srgbClr val="0070C0"/>
              </a:solidFill>
              <a:latin typeface="Arial" panose="020B0604020202020204" pitchFamily="34" charset="0"/>
              <a:cs typeface="Arial" panose="020B0604020202020204" pitchFamily="34" charset="0"/>
            </a:endParaRPr>
          </a:p>
          <a:p>
            <a:r>
              <a:rPr lang="ru-RU" sz="2000" dirty="0" smtClean="0">
                <a:solidFill>
                  <a:srgbClr val="0070C0"/>
                </a:solidFill>
                <a:latin typeface="Arial" panose="020B0604020202020204" pitchFamily="34" charset="0"/>
                <a:cs typeface="Arial" panose="020B0604020202020204" pitchFamily="34" charset="0"/>
              </a:rPr>
              <a:t>(</a:t>
            </a:r>
            <a:r>
              <a:rPr lang="ru-RU" sz="2000" dirty="0">
                <a:solidFill>
                  <a:srgbClr val="0070C0"/>
                </a:solidFill>
                <a:latin typeface="Arial" panose="020B0604020202020204" pitchFamily="34" charset="0"/>
                <a:cs typeface="Arial" panose="020B0604020202020204" pitchFamily="34" charset="0"/>
              </a:rPr>
              <a:t>А. И. Савенков)</a:t>
            </a:r>
          </a:p>
        </p:txBody>
      </p:sp>
      <p:sp>
        <p:nvSpPr>
          <p:cNvPr id="24" name="Скругленный прямоугольник 23"/>
          <p:cNvSpPr/>
          <p:nvPr/>
        </p:nvSpPr>
        <p:spPr>
          <a:xfrm>
            <a:off x="798482" y="2555079"/>
            <a:ext cx="3450787" cy="783193"/>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dirty="0">
                <a:solidFill>
                  <a:srgbClr val="0070C0"/>
                </a:solidFill>
                <a:latin typeface="Arial" panose="020B0604020202020204" pitchFamily="34" charset="0"/>
                <a:cs typeface="Arial" panose="020B0604020202020204" pitchFamily="34" charset="0"/>
              </a:rPr>
              <a:t>Методика </a:t>
            </a:r>
            <a:endParaRPr lang="ru-RU" sz="2000" dirty="0" smtClean="0">
              <a:solidFill>
                <a:srgbClr val="0070C0"/>
              </a:solidFill>
              <a:latin typeface="Arial" panose="020B0604020202020204" pitchFamily="34" charset="0"/>
              <a:cs typeface="Arial" panose="020B0604020202020204" pitchFamily="34" charset="0"/>
            </a:endParaRPr>
          </a:p>
          <a:p>
            <a:r>
              <a:rPr lang="ru-RU" sz="2000" dirty="0" smtClean="0">
                <a:solidFill>
                  <a:srgbClr val="0070C0"/>
                </a:solidFill>
                <a:latin typeface="Arial" panose="020B0604020202020204" pitchFamily="34" charset="0"/>
                <a:cs typeface="Arial" panose="020B0604020202020204" pitchFamily="34" charset="0"/>
              </a:rPr>
              <a:t>«</a:t>
            </a:r>
            <a:r>
              <a:rPr lang="ru-RU" sz="2000" dirty="0">
                <a:solidFill>
                  <a:srgbClr val="0070C0"/>
                </a:solidFill>
                <a:latin typeface="Arial" panose="020B0604020202020204" pitchFamily="34" charset="0"/>
                <a:cs typeface="Arial" panose="020B0604020202020204" pitchFamily="34" charset="0"/>
              </a:rPr>
              <a:t>Цветные лепестки»</a:t>
            </a:r>
          </a:p>
        </p:txBody>
      </p:sp>
      <p:sp>
        <p:nvSpPr>
          <p:cNvPr id="25" name="Скругленный прямоугольник 24"/>
          <p:cNvSpPr/>
          <p:nvPr/>
        </p:nvSpPr>
        <p:spPr>
          <a:xfrm>
            <a:off x="798482" y="3676868"/>
            <a:ext cx="3450787" cy="783193"/>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dirty="0">
                <a:solidFill>
                  <a:srgbClr val="0070C0"/>
                </a:solidFill>
                <a:latin typeface="Arial" panose="020B0604020202020204" pitchFamily="34" charset="0"/>
                <a:cs typeface="Arial" panose="020B0604020202020204" pitchFamily="34" charset="0"/>
              </a:rPr>
              <a:t>Методика </a:t>
            </a:r>
            <a:endParaRPr lang="ru-RU" sz="2000" dirty="0" smtClean="0">
              <a:solidFill>
                <a:srgbClr val="0070C0"/>
              </a:solidFill>
              <a:latin typeface="Arial" panose="020B0604020202020204" pitchFamily="34" charset="0"/>
              <a:cs typeface="Arial" panose="020B0604020202020204" pitchFamily="34" charset="0"/>
            </a:endParaRPr>
          </a:p>
          <a:p>
            <a:r>
              <a:rPr lang="ru-RU" sz="2000" dirty="0" smtClean="0">
                <a:solidFill>
                  <a:srgbClr val="0070C0"/>
                </a:solidFill>
                <a:latin typeface="Arial" panose="020B0604020202020204" pitchFamily="34" charset="0"/>
                <a:cs typeface="Arial" panose="020B0604020202020204" pitchFamily="34" charset="0"/>
              </a:rPr>
              <a:t>«</a:t>
            </a:r>
            <a:r>
              <a:rPr lang="ru-RU" sz="2000" dirty="0">
                <a:solidFill>
                  <a:srgbClr val="0070C0"/>
                </a:solidFill>
                <a:latin typeface="Arial" panose="020B0604020202020204" pitchFamily="34" charset="0"/>
                <a:cs typeface="Arial" panose="020B0604020202020204" pitchFamily="34" charset="0"/>
              </a:rPr>
              <a:t>Палитра интересов»</a:t>
            </a:r>
          </a:p>
        </p:txBody>
      </p:sp>
      <p:sp>
        <p:nvSpPr>
          <p:cNvPr id="26" name="Скругленный прямоугольник 25"/>
          <p:cNvSpPr/>
          <p:nvPr/>
        </p:nvSpPr>
        <p:spPr>
          <a:xfrm>
            <a:off x="798482" y="4798657"/>
            <a:ext cx="3450787" cy="1123712"/>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dirty="0">
                <a:solidFill>
                  <a:srgbClr val="0070C0"/>
                </a:solidFill>
                <a:latin typeface="Arial" panose="020B0604020202020204" pitchFamily="34" charset="0"/>
                <a:cs typeface="Arial" panose="020B0604020202020204" pitchFamily="34" charset="0"/>
              </a:rPr>
              <a:t>Методика </a:t>
            </a:r>
            <a:endParaRPr lang="ru-RU" sz="2000" dirty="0" smtClean="0">
              <a:solidFill>
                <a:srgbClr val="0070C0"/>
              </a:solidFill>
              <a:latin typeface="Arial" panose="020B0604020202020204" pitchFamily="34" charset="0"/>
              <a:cs typeface="Arial" panose="020B0604020202020204" pitchFamily="34" charset="0"/>
            </a:endParaRPr>
          </a:p>
          <a:p>
            <a:r>
              <a:rPr lang="ru-RU" sz="2000" dirty="0" smtClean="0">
                <a:solidFill>
                  <a:srgbClr val="0070C0"/>
                </a:solidFill>
                <a:latin typeface="Arial" panose="020B0604020202020204" pitchFamily="34" charset="0"/>
                <a:cs typeface="Arial" panose="020B0604020202020204" pitchFamily="34" charset="0"/>
              </a:rPr>
              <a:t>«</a:t>
            </a:r>
            <a:r>
              <a:rPr lang="ru-RU" sz="2000" dirty="0">
                <a:solidFill>
                  <a:srgbClr val="0070C0"/>
                </a:solidFill>
                <a:latin typeface="Arial" panose="020B0604020202020204" pitchFamily="34" charset="0"/>
                <a:cs typeface="Arial" panose="020B0604020202020204" pitchFamily="34" charset="0"/>
              </a:rPr>
              <a:t>Игра-путешествие по морю любимых занятий» </a:t>
            </a:r>
          </a:p>
        </p:txBody>
      </p:sp>
      <p:pic>
        <p:nvPicPr>
          <p:cNvPr id="27" name="Рисунок 26"/>
          <p:cNvPicPr>
            <a:picLocks noChangeAspect="1"/>
          </p:cNvPicPr>
          <p:nvPr/>
        </p:nvPicPr>
        <p:blipFill>
          <a:blip r:embed="rId3" cstate="print"/>
          <a:stretch>
            <a:fillRect/>
          </a:stretch>
        </p:blipFill>
        <p:spPr>
          <a:xfrm>
            <a:off x="2008718" y="1553126"/>
            <a:ext cx="1030313" cy="853514"/>
          </a:xfrm>
          <a:prstGeom prst="rect">
            <a:avLst/>
          </a:prstGeom>
        </p:spPr>
      </p:pic>
      <p:pic>
        <p:nvPicPr>
          <p:cNvPr id="28" name="Рисунок 27"/>
          <p:cNvPicPr>
            <a:picLocks noChangeAspect="1"/>
          </p:cNvPicPr>
          <p:nvPr/>
        </p:nvPicPr>
        <p:blipFill>
          <a:blip r:embed="rId3" cstate="print"/>
          <a:stretch>
            <a:fillRect/>
          </a:stretch>
        </p:blipFill>
        <p:spPr>
          <a:xfrm>
            <a:off x="7655489" y="1508569"/>
            <a:ext cx="1519204" cy="1258513"/>
          </a:xfrm>
          <a:prstGeom prst="rect">
            <a:avLst/>
          </a:prstGeom>
        </p:spPr>
      </p:pic>
      <p:sp>
        <p:nvSpPr>
          <p:cNvPr id="10" name="Скругленный прямоугольник 9"/>
          <p:cNvSpPr/>
          <p:nvPr/>
        </p:nvSpPr>
        <p:spPr>
          <a:xfrm>
            <a:off x="3109060" y="1763484"/>
            <a:ext cx="1621561" cy="457201"/>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spcBef>
                <a:spcPts val="300"/>
              </a:spcBef>
              <a:spcAft>
                <a:spcPts val="300"/>
              </a:spcAft>
            </a:pPr>
            <a:r>
              <a:rPr lang="ru-RU" dirty="0" smtClean="0">
                <a:solidFill>
                  <a:srgbClr val="0070C0"/>
                </a:solidFill>
                <a:latin typeface="Arial" panose="020B0604020202020204" pitchFamily="34" charset="0"/>
                <a:cs typeface="Arial" panose="020B0604020202020204" pitchFamily="34" charset="0"/>
              </a:rPr>
              <a:t>1-4 классы</a:t>
            </a:r>
          </a:p>
        </p:txBody>
      </p:sp>
      <p:sp>
        <p:nvSpPr>
          <p:cNvPr id="11" name="Скругленный прямоугольник 10"/>
          <p:cNvSpPr/>
          <p:nvPr/>
        </p:nvSpPr>
        <p:spPr>
          <a:xfrm>
            <a:off x="9083762" y="1906553"/>
            <a:ext cx="1621561" cy="457201"/>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spcBef>
                <a:spcPts val="300"/>
              </a:spcBef>
              <a:spcAft>
                <a:spcPts val="300"/>
              </a:spcAft>
            </a:pPr>
            <a:r>
              <a:rPr lang="ru-RU" dirty="0" smtClean="0">
                <a:solidFill>
                  <a:srgbClr val="0070C0"/>
                </a:solidFill>
                <a:latin typeface="Arial" panose="020B0604020202020204" pitchFamily="34" charset="0"/>
                <a:cs typeface="Arial" panose="020B0604020202020204" pitchFamily="34" charset="0"/>
              </a:rPr>
              <a:t>5-7 классы</a:t>
            </a:r>
          </a:p>
        </p:txBody>
      </p:sp>
    </p:spTree>
    <p:extLst>
      <p:ext uri="{BB962C8B-B14F-4D97-AF65-F5344CB8AC3E}">
        <p14:creationId xmlns:p14="http://schemas.microsoft.com/office/powerpoint/2010/main" val="355817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7243" y="703170"/>
            <a:ext cx="9234216" cy="715089"/>
          </a:xfrm>
          <a:prstGeom prst="roundRect">
            <a:avLst/>
          </a:prstGeom>
          <a:solidFill>
            <a:schemeClr val="accent6">
              <a:lumMod val="20000"/>
              <a:lumOff val="80000"/>
            </a:schemeClr>
          </a:solidFill>
        </p:spPr>
        <p:txBody>
          <a:bodyPr wrap="square" rtlCol="0">
            <a:spAutoFit/>
          </a:bodyPr>
          <a:lstStyle>
            <a:defPPr>
              <a:defRPr lang="ru-RU"/>
            </a:defPPr>
            <a:lvl1pPr algn="ctr">
              <a:defRPr sz="1000">
                <a:solidFill>
                  <a:srgbClr val="0070C0"/>
                </a:solidFill>
                <a:latin typeface="Arial" panose="020B0604020202020204" pitchFamily="34" charset="0"/>
                <a:cs typeface="Arial" panose="020B0604020202020204" pitchFamily="34" charset="0"/>
              </a:defRPr>
            </a:lvl1pPr>
          </a:lstStyle>
          <a:p>
            <a:r>
              <a:rPr lang="ru-RU" sz="1800" dirty="0"/>
              <a:t>Помощь психологов в определении склонностей обучающегося и </a:t>
            </a:r>
          </a:p>
          <a:p>
            <a:r>
              <a:rPr lang="ru-RU" sz="1800" dirty="0"/>
              <a:t>выборе профиля и дополнительного обучения </a:t>
            </a:r>
          </a:p>
        </p:txBody>
      </p:sp>
      <p:grpSp>
        <p:nvGrpSpPr>
          <p:cNvPr id="9" name="Группа 8"/>
          <p:cNvGrpSpPr/>
          <p:nvPr/>
        </p:nvGrpSpPr>
        <p:grpSpPr>
          <a:xfrm>
            <a:off x="316715" y="2097453"/>
            <a:ext cx="11133581" cy="3886181"/>
            <a:chOff x="654461" y="2425889"/>
            <a:chExt cx="11133581" cy="3886181"/>
          </a:xfrm>
        </p:grpSpPr>
        <p:sp>
          <p:nvSpPr>
            <p:cNvPr id="3" name="TextBox 2"/>
            <p:cNvSpPr txBox="1"/>
            <p:nvPr/>
          </p:nvSpPr>
          <p:spPr>
            <a:xfrm>
              <a:off x="654461" y="2425889"/>
              <a:ext cx="1765182" cy="442674"/>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Bef>
                  <a:spcPts val="600"/>
                </a:spcBef>
                <a:spcAft>
                  <a:spcPts val="600"/>
                </a:spcAft>
              </a:pPr>
              <a:r>
                <a:rPr lang="ru-RU" sz="2000" dirty="0" smtClean="0">
                  <a:solidFill>
                    <a:srgbClr val="0070C0"/>
                  </a:solidFill>
                  <a:latin typeface="Arial" panose="020B0604020202020204" pitchFamily="34" charset="0"/>
                  <a:cs typeface="Arial" panose="020B0604020202020204" pitchFamily="34" charset="0"/>
                </a:rPr>
                <a:t>8-11 классы</a:t>
              </a:r>
              <a:endParaRPr lang="ru-RU" sz="2000" dirty="0">
                <a:solidFill>
                  <a:srgbClr val="0070C0"/>
                </a:solidFill>
                <a:latin typeface="Arial" panose="020B0604020202020204" pitchFamily="34" charset="0"/>
                <a:cs typeface="Arial" panose="020B0604020202020204" pitchFamily="34" charset="0"/>
              </a:endParaRPr>
            </a:p>
          </p:txBody>
        </p:sp>
        <p:sp>
          <p:nvSpPr>
            <p:cNvPr id="4" name="Скругленный прямоугольник 3"/>
            <p:cNvSpPr/>
            <p:nvPr/>
          </p:nvSpPr>
          <p:spPr>
            <a:xfrm>
              <a:off x="1364832" y="3237424"/>
              <a:ext cx="3446319" cy="2145268"/>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p>
              <a:pPr>
                <a:spcBef>
                  <a:spcPts val="600"/>
                </a:spcBef>
                <a:spcAft>
                  <a:spcPts val="600"/>
                </a:spcAft>
              </a:pPr>
              <a:r>
                <a:rPr lang="ru-RU" sz="2000" dirty="0" smtClean="0">
                  <a:solidFill>
                    <a:srgbClr val="00B050"/>
                  </a:solidFill>
                  <a:latin typeface="Arial" panose="020B0604020202020204" pitchFamily="34" charset="0"/>
                  <a:cs typeface="Arial" panose="020B0604020202020204" pitchFamily="34" charset="0"/>
                </a:rPr>
                <a:t>Выявление склонностей</a:t>
              </a:r>
            </a:p>
            <a:p>
              <a:pPr>
                <a:spcBef>
                  <a:spcPts val="600"/>
                </a:spcBef>
                <a:spcAft>
                  <a:spcPts val="600"/>
                </a:spcAft>
              </a:pPr>
              <a:r>
                <a:rPr lang="ru-RU" sz="2000" dirty="0" smtClean="0">
                  <a:solidFill>
                    <a:srgbClr val="00B050"/>
                  </a:solidFill>
                  <a:latin typeface="Arial" panose="020B0604020202020204" pitchFamily="34" charset="0"/>
                  <a:cs typeface="Arial" panose="020B0604020202020204" pitchFamily="34" charset="0"/>
                </a:rPr>
                <a:t>Помощь в выборе профильного обучения</a:t>
              </a:r>
            </a:p>
            <a:p>
              <a:pPr>
                <a:spcBef>
                  <a:spcPts val="600"/>
                </a:spcBef>
                <a:spcAft>
                  <a:spcPts val="600"/>
                </a:spcAft>
              </a:pPr>
              <a:r>
                <a:rPr lang="ru-RU" sz="2000" dirty="0" err="1">
                  <a:solidFill>
                    <a:srgbClr val="00B050"/>
                  </a:solidFill>
                  <a:latin typeface="Arial" panose="020B0604020202020204" pitchFamily="34" charset="0"/>
                  <a:cs typeface="Arial" panose="020B0604020202020204" pitchFamily="34" charset="0"/>
                </a:rPr>
                <a:t>Профориентационное</a:t>
              </a:r>
              <a:r>
                <a:rPr lang="ru-RU" sz="2000" dirty="0">
                  <a:solidFill>
                    <a:srgbClr val="00B050"/>
                  </a:solidFill>
                  <a:latin typeface="Arial" panose="020B0604020202020204" pitchFamily="34" charset="0"/>
                  <a:cs typeface="Arial" panose="020B0604020202020204" pitchFamily="34" charset="0"/>
                </a:rPr>
                <a:t> </a:t>
              </a:r>
              <a:r>
                <a:rPr lang="ru-RU" sz="2000" dirty="0" smtClean="0">
                  <a:solidFill>
                    <a:srgbClr val="00B050"/>
                  </a:solidFill>
                  <a:latin typeface="Arial" panose="020B0604020202020204" pitchFamily="34" charset="0"/>
                  <a:cs typeface="Arial" panose="020B0604020202020204" pitchFamily="34" charset="0"/>
                </a:rPr>
                <a:t>тестирование</a:t>
              </a:r>
              <a:endParaRPr lang="ru-RU" sz="2000" dirty="0">
                <a:solidFill>
                  <a:srgbClr val="00B050"/>
                </a:solidFill>
                <a:latin typeface="Arial" panose="020B0604020202020204" pitchFamily="34" charset="0"/>
                <a:cs typeface="Arial" panose="020B0604020202020204" pitchFamily="34" charset="0"/>
              </a:endParaRPr>
            </a:p>
          </p:txBody>
        </p:sp>
        <p:sp>
          <p:nvSpPr>
            <p:cNvPr id="5" name="Скругленный прямоугольник 4"/>
            <p:cNvSpPr/>
            <p:nvPr/>
          </p:nvSpPr>
          <p:spPr>
            <a:xfrm>
              <a:off x="5782088" y="2599848"/>
              <a:ext cx="5964016" cy="78319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p>
              <a:pPr>
                <a:spcBef>
                  <a:spcPts val="600"/>
                </a:spcBef>
                <a:spcAft>
                  <a:spcPts val="600"/>
                </a:spcAft>
              </a:pPr>
              <a:r>
                <a:rPr lang="ru-RU" sz="2000" dirty="0">
                  <a:solidFill>
                    <a:srgbClr val="0070C0"/>
                  </a:solidFill>
                  <a:latin typeface="Arial" panose="020B0604020202020204" pitchFamily="34" charset="0"/>
                  <a:cs typeface="Arial" panose="020B0604020202020204" pitchFamily="34" charset="0"/>
                </a:rPr>
                <a:t>Психологическая </a:t>
              </a:r>
              <a:r>
                <a:rPr lang="ru-RU" sz="2000" dirty="0" smtClean="0">
                  <a:solidFill>
                    <a:srgbClr val="0070C0"/>
                  </a:solidFill>
                  <a:latin typeface="Arial" panose="020B0604020202020204" pitchFamily="34" charset="0"/>
                  <a:cs typeface="Arial" panose="020B0604020202020204" pitchFamily="34" charset="0"/>
                </a:rPr>
                <a:t>компьютеризированная диагностика</a:t>
              </a:r>
              <a:endParaRPr lang="ru-RU" sz="2000" dirty="0">
                <a:solidFill>
                  <a:srgbClr val="0070C0"/>
                </a:solidFill>
                <a:latin typeface="Arial" panose="020B0604020202020204" pitchFamily="34" charset="0"/>
                <a:cs typeface="Arial" panose="020B0604020202020204" pitchFamily="34" charset="0"/>
              </a:endParaRPr>
            </a:p>
          </p:txBody>
        </p:sp>
        <p:sp>
          <p:nvSpPr>
            <p:cNvPr id="6" name="Скругленный прямоугольник 5"/>
            <p:cNvSpPr/>
            <p:nvPr/>
          </p:nvSpPr>
          <p:spPr>
            <a:xfrm>
              <a:off x="5824026" y="4064362"/>
              <a:ext cx="5964016" cy="78319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p>
              <a:r>
                <a:rPr lang="ru-RU" sz="2000" dirty="0" smtClean="0">
                  <a:solidFill>
                    <a:srgbClr val="0070C0"/>
                  </a:solidFill>
                  <a:latin typeface="Arial" panose="020B0604020202020204" pitchFamily="34" charset="0"/>
                  <a:cs typeface="Arial" panose="020B0604020202020204" pitchFamily="34" charset="0"/>
                </a:rPr>
                <a:t>Применение дополнительных методик </a:t>
              </a:r>
            </a:p>
            <a:p>
              <a:r>
                <a:rPr lang="ru-RU" sz="2000" dirty="0" smtClean="0">
                  <a:solidFill>
                    <a:srgbClr val="0070C0"/>
                  </a:solidFill>
                  <a:latin typeface="Arial" panose="020B0604020202020204" pitchFamily="34" charset="0"/>
                  <a:cs typeface="Arial" panose="020B0604020202020204" pitchFamily="34" charset="0"/>
                </a:rPr>
                <a:t>при необходимости</a:t>
              </a:r>
              <a:endParaRPr lang="ru-RU" sz="2000" dirty="0">
                <a:solidFill>
                  <a:srgbClr val="0070C0"/>
                </a:solidFill>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5782088" y="5528877"/>
              <a:ext cx="5964016" cy="78319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p>
              <a:pPr>
                <a:spcBef>
                  <a:spcPts val="600"/>
                </a:spcBef>
                <a:spcAft>
                  <a:spcPts val="600"/>
                </a:spcAft>
              </a:pPr>
              <a:r>
                <a:rPr lang="ru-RU" sz="2000" dirty="0" smtClean="0">
                  <a:solidFill>
                    <a:srgbClr val="0070C0"/>
                  </a:solidFill>
                  <a:latin typeface="Arial" panose="020B0604020202020204" pitchFamily="34" charset="0"/>
                  <a:cs typeface="Arial" panose="020B0604020202020204" pitchFamily="34" charset="0"/>
                </a:rPr>
                <a:t>Индивидуальные консультации психологов по итогам диагностики</a:t>
              </a:r>
              <a:endParaRPr lang="ru-RU" sz="2000" dirty="0">
                <a:solidFill>
                  <a:srgbClr val="0070C0"/>
                </a:solidFill>
                <a:latin typeface="Arial" panose="020B0604020202020204" pitchFamily="34" charset="0"/>
                <a:cs typeface="Arial" panose="020B0604020202020204" pitchFamily="34" charset="0"/>
              </a:endParaRPr>
            </a:p>
          </p:txBody>
        </p:sp>
        <p:sp>
          <p:nvSpPr>
            <p:cNvPr id="8" name="Стрелка вправо 7"/>
            <p:cNvSpPr/>
            <p:nvPr/>
          </p:nvSpPr>
          <p:spPr>
            <a:xfrm>
              <a:off x="4979964" y="3237424"/>
              <a:ext cx="675249" cy="2145267"/>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2518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0598" y="192796"/>
            <a:ext cx="8559631" cy="783193"/>
          </a:xfrm>
          <a:prstGeom prst="roundRect">
            <a:avLst/>
          </a:prstGeom>
          <a:solidFill>
            <a:schemeClr val="accent6">
              <a:lumMod val="20000"/>
              <a:lumOff val="80000"/>
            </a:schemeClr>
          </a:solidFill>
        </p:spPr>
        <p:txBody>
          <a:bodyPr wrap="square" rtlCol="0">
            <a:spAutoFit/>
          </a:bodyPr>
          <a:lstStyle/>
          <a:p>
            <a:pPr algn="ctr"/>
            <a:endParaRPr lang="ru-RU" sz="1000" dirty="0" smtClean="0">
              <a:solidFill>
                <a:srgbClr val="0070C0"/>
              </a:solidFill>
              <a:latin typeface="Arial" panose="020B0604020202020204" pitchFamily="34" charset="0"/>
              <a:cs typeface="Arial" panose="020B0604020202020204" pitchFamily="34" charset="0"/>
            </a:endParaRPr>
          </a:p>
          <a:p>
            <a:pPr algn="ctr"/>
            <a:r>
              <a:rPr lang="ru-RU" sz="2000" dirty="0" smtClean="0">
                <a:solidFill>
                  <a:srgbClr val="0070C0"/>
                </a:solidFill>
                <a:latin typeface="Arial" panose="020B0604020202020204" pitchFamily="34" charset="0"/>
                <a:cs typeface="Arial" panose="020B0604020202020204" pitchFamily="34" charset="0"/>
              </a:rPr>
              <a:t>Осознанный выбор программ дополнительного образования</a:t>
            </a:r>
          </a:p>
          <a:p>
            <a:pPr algn="ctr"/>
            <a:endParaRPr lang="ru-RU" sz="1000" dirty="0">
              <a:solidFill>
                <a:srgbClr val="0070C0"/>
              </a:solidFill>
              <a:latin typeface="Arial" panose="020B0604020202020204" pitchFamily="34" charset="0"/>
              <a:cs typeface="Arial" panose="020B0604020202020204" pitchFamily="34" charset="0"/>
            </a:endParaRPr>
          </a:p>
        </p:txBody>
      </p:sp>
      <p:sp>
        <p:nvSpPr>
          <p:cNvPr id="7" name="TextBox 6"/>
          <p:cNvSpPr txBox="1"/>
          <p:nvPr/>
        </p:nvSpPr>
        <p:spPr>
          <a:xfrm>
            <a:off x="3765039" y="2446057"/>
            <a:ext cx="5557730" cy="715089"/>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2400" dirty="0" smtClean="0">
                <a:solidFill>
                  <a:srgbClr val="0070C0"/>
                </a:solidFill>
              </a:rPr>
              <a:t>Информационный навигатор</a:t>
            </a:r>
            <a:endParaRPr lang="ru-RU" sz="2400" dirty="0">
              <a:solidFill>
                <a:srgbClr val="0070C0"/>
              </a:solidFill>
            </a:endParaRPr>
          </a:p>
        </p:txBody>
      </p:sp>
      <p:pic>
        <p:nvPicPr>
          <p:cNvPr id="8" name="Рисунок 7"/>
          <p:cNvPicPr>
            <a:picLocks noChangeAspect="1"/>
          </p:cNvPicPr>
          <p:nvPr/>
        </p:nvPicPr>
        <p:blipFill rotWithShape="1">
          <a:blip r:embed="rId3" cstate="print"/>
          <a:srcRect t="15689" r="49080" b="22140"/>
          <a:stretch/>
        </p:blipFill>
        <p:spPr>
          <a:xfrm>
            <a:off x="349563" y="1988726"/>
            <a:ext cx="2408526" cy="4217480"/>
          </a:xfrm>
          <a:prstGeom prst="rect">
            <a:avLst/>
          </a:prstGeom>
        </p:spPr>
      </p:pic>
      <p:sp>
        <p:nvSpPr>
          <p:cNvPr id="9" name="TextBox 8"/>
          <p:cNvSpPr txBox="1"/>
          <p:nvPr/>
        </p:nvSpPr>
        <p:spPr>
          <a:xfrm>
            <a:off x="2911032" y="3838873"/>
            <a:ext cx="3998229"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r>
              <a:rPr lang="ru-RU" dirty="0">
                <a:solidFill>
                  <a:schemeClr val="accent6">
                    <a:lumMod val="50000"/>
                  </a:schemeClr>
                </a:solidFill>
              </a:rPr>
              <a:t>Знакомство с Навигатором </a:t>
            </a:r>
          </a:p>
        </p:txBody>
      </p:sp>
      <p:sp>
        <p:nvSpPr>
          <p:cNvPr id="10" name="Скругленный прямоугольник 9"/>
          <p:cNvSpPr/>
          <p:nvPr/>
        </p:nvSpPr>
        <p:spPr>
          <a:xfrm>
            <a:off x="2873071" y="4856742"/>
            <a:ext cx="4036190"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dirty="0" smtClean="0">
                <a:solidFill>
                  <a:schemeClr val="accent6">
                    <a:lumMod val="50000"/>
                  </a:schemeClr>
                </a:solidFill>
                <a:latin typeface="Arial" panose="020B0604020202020204" pitchFamily="34" charset="0"/>
                <a:cs typeface="Arial" panose="020B0604020202020204" pitchFamily="34" charset="0"/>
              </a:rPr>
              <a:t>Изучение интересов и склонностей</a:t>
            </a:r>
            <a:endParaRPr lang="ru-RU" dirty="0">
              <a:solidFill>
                <a:schemeClr val="accent6">
                  <a:lumMod val="50000"/>
                </a:schemeClr>
              </a:solidFill>
              <a:latin typeface="Arial" panose="020B0604020202020204" pitchFamily="34" charset="0"/>
              <a:cs typeface="Arial" panose="020B0604020202020204" pitchFamily="34" charset="0"/>
            </a:endParaRPr>
          </a:p>
        </p:txBody>
      </p:sp>
      <p:sp>
        <p:nvSpPr>
          <p:cNvPr id="11" name="Стрелка влево 10"/>
          <p:cNvSpPr/>
          <p:nvPr/>
        </p:nvSpPr>
        <p:spPr>
          <a:xfrm rot="16200000">
            <a:off x="4663571" y="4394689"/>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13" name="TextBox 12"/>
          <p:cNvSpPr txBox="1"/>
          <p:nvPr/>
        </p:nvSpPr>
        <p:spPr>
          <a:xfrm>
            <a:off x="6432197" y="1389547"/>
            <a:ext cx="3918031" cy="408623"/>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ru-RU" sz="1800" dirty="0" smtClean="0">
                <a:solidFill>
                  <a:srgbClr val="0070C0"/>
                </a:solidFill>
              </a:rPr>
              <a:t>Осознанный выбор программ ДО</a:t>
            </a:r>
            <a:endParaRPr lang="ru-RU" sz="1800" dirty="0">
              <a:solidFill>
                <a:srgbClr val="0070C0"/>
              </a:solidFill>
            </a:endParaRPr>
          </a:p>
        </p:txBody>
      </p:sp>
      <p:sp>
        <p:nvSpPr>
          <p:cNvPr id="14" name="Скругленный прямоугольник 13"/>
          <p:cNvSpPr/>
          <p:nvPr/>
        </p:nvSpPr>
        <p:spPr>
          <a:xfrm>
            <a:off x="2873071" y="5797583"/>
            <a:ext cx="4036190"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dirty="0" smtClean="0">
                <a:solidFill>
                  <a:schemeClr val="accent6">
                    <a:lumMod val="50000"/>
                  </a:schemeClr>
                </a:solidFill>
                <a:latin typeface="Arial" panose="020B0604020202020204" pitchFamily="34" charset="0"/>
                <a:cs typeface="Arial" panose="020B0604020202020204" pitchFamily="34" charset="0"/>
              </a:rPr>
              <a:t>Психологическое тестирование</a:t>
            </a:r>
            <a:endParaRPr lang="ru-RU" dirty="0">
              <a:solidFill>
                <a:schemeClr val="accent6">
                  <a:lumMod val="50000"/>
                </a:schemeClr>
              </a:solidFill>
              <a:latin typeface="Arial" panose="020B0604020202020204" pitchFamily="34" charset="0"/>
              <a:cs typeface="Arial" panose="020B0604020202020204" pitchFamily="34" charset="0"/>
            </a:endParaRPr>
          </a:p>
        </p:txBody>
      </p:sp>
      <p:sp>
        <p:nvSpPr>
          <p:cNvPr id="15" name="Стрелка влево 14"/>
          <p:cNvSpPr/>
          <p:nvPr/>
        </p:nvSpPr>
        <p:spPr>
          <a:xfrm rot="16200000">
            <a:off x="4663571" y="5335530"/>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16" name="Стрелка влево 15"/>
          <p:cNvSpPr/>
          <p:nvPr/>
        </p:nvSpPr>
        <p:spPr>
          <a:xfrm rot="16200000">
            <a:off x="4622530" y="3376820"/>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2" name="Стрелка углом 1"/>
          <p:cNvSpPr/>
          <p:nvPr/>
        </p:nvSpPr>
        <p:spPr>
          <a:xfrm rot="5400000" flipH="1">
            <a:off x="6681003" y="2598253"/>
            <a:ext cx="3849890" cy="3045520"/>
          </a:xfrm>
          <a:prstGeom prst="bentArrow">
            <a:avLst>
              <a:gd name="adj1" fmla="val 3716"/>
              <a:gd name="adj2" fmla="val 5424"/>
              <a:gd name="adj3" fmla="val 11108"/>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Стрелка влево 16"/>
          <p:cNvSpPr/>
          <p:nvPr/>
        </p:nvSpPr>
        <p:spPr>
          <a:xfrm rot="16200000">
            <a:off x="8007176" y="1991931"/>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618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2362080" y="1649881"/>
            <a:ext cx="7543080" cy="1035717"/>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3240" algn="ctr">
              <a:spcBef>
                <a:spcPts val="96"/>
              </a:spcBef>
            </a:pPr>
            <a:r>
              <a:rPr lang="ru-RU" sz="1600" spc="-7">
                <a:solidFill>
                  <a:srgbClr val="FFFFFF"/>
                </a:solidFill>
                <a:latin typeface="Calibri"/>
                <a:ea typeface="DejaVu Sans"/>
              </a:rPr>
              <a:t>Министерство образования</a:t>
            </a:r>
            <a:r>
              <a:rPr lang="ru-RU" sz="1600" spc="-1">
                <a:solidFill>
                  <a:srgbClr val="FFFFFF"/>
                </a:solidFill>
                <a:latin typeface="Calibri"/>
                <a:ea typeface="DejaVu Sans"/>
              </a:rPr>
              <a:t>  Кировской области</a:t>
            </a:r>
            <a:endParaRPr lang="ru-RU" sz="1600" spc="-1">
              <a:latin typeface="Arial"/>
            </a:endParaRPr>
          </a:p>
          <a:p>
            <a:pPr marL="3240" algn="ctr">
              <a:spcBef>
                <a:spcPts val="96"/>
              </a:spcBef>
            </a:pPr>
            <a:r>
              <a:rPr lang="ru-RU" sz="1600" spc="-26">
                <a:solidFill>
                  <a:srgbClr val="FFFFFF"/>
                </a:solidFill>
                <a:latin typeface="Calibri"/>
                <a:ea typeface="DejaVu Sans"/>
              </a:rPr>
              <a:t>Кировское областное государственное  образовательное бюджетное</a:t>
            </a:r>
            <a:endParaRPr lang="ru-RU" sz="1600" spc="-1">
              <a:latin typeface="Arial"/>
            </a:endParaRPr>
          </a:p>
          <a:p>
            <a:pPr marL="3240" algn="ctr">
              <a:spcBef>
                <a:spcPts val="96"/>
              </a:spcBef>
            </a:pPr>
            <a:r>
              <a:rPr lang="ru-RU" sz="1600" spc="-26">
                <a:solidFill>
                  <a:srgbClr val="FFFFFF"/>
                </a:solidFill>
                <a:latin typeface="Calibri"/>
                <a:ea typeface="DejaVu Sans"/>
              </a:rPr>
              <a:t> </a:t>
            </a:r>
            <a:r>
              <a:rPr lang="ru-RU" sz="1600" spc="-12">
                <a:solidFill>
                  <a:srgbClr val="FFFFFF"/>
                </a:solidFill>
                <a:latin typeface="Calibri"/>
                <a:ea typeface="DejaVu Sans"/>
              </a:rPr>
              <a:t>учреждение </a:t>
            </a:r>
            <a:r>
              <a:rPr lang="ru-RU" sz="1600" spc="-15">
                <a:solidFill>
                  <a:srgbClr val="FFFFFF"/>
                </a:solidFill>
                <a:latin typeface="Calibri"/>
                <a:ea typeface="DejaVu Sans"/>
              </a:rPr>
              <a:t>дополнительного </a:t>
            </a:r>
            <a:r>
              <a:rPr lang="ru-RU" sz="1600" spc="-7">
                <a:solidFill>
                  <a:srgbClr val="FFFFFF"/>
                </a:solidFill>
                <a:latin typeface="Calibri"/>
                <a:ea typeface="DejaVu Sans"/>
              </a:rPr>
              <a:t>образования</a:t>
            </a:r>
            <a:endParaRPr lang="ru-RU" sz="1600" spc="-1">
              <a:latin typeface="Arial"/>
            </a:endParaRPr>
          </a:p>
          <a:p>
            <a:pPr marL="3240" algn="ctr">
              <a:spcBef>
                <a:spcPts val="96"/>
              </a:spcBef>
            </a:pPr>
            <a:r>
              <a:rPr lang="ru-RU" sz="1600" spc="-7">
                <a:solidFill>
                  <a:srgbClr val="FFFFFF"/>
                </a:solidFill>
                <a:latin typeface="Calibri"/>
                <a:ea typeface="DejaVu Sans"/>
              </a:rPr>
              <a:t> «Дворец творчества-Мемориал»</a:t>
            </a:r>
            <a:endParaRPr lang="ru-RU" sz="1600" spc="-1">
              <a:latin typeface="Arial"/>
            </a:endParaRPr>
          </a:p>
        </p:txBody>
      </p:sp>
      <p:sp>
        <p:nvSpPr>
          <p:cNvPr id="11" name="TextBox 10"/>
          <p:cNvSpPr txBox="1"/>
          <p:nvPr/>
        </p:nvSpPr>
        <p:spPr>
          <a:xfrm>
            <a:off x="733609" y="158824"/>
            <a:ext cx="10631423" cy="783193"/>
          </a:xfrm>
          <a:prstGeom prst="roundRect">
            <a:avLst/>
          </a:prstGeom>
          <a:solidFill>
            <a:schemeClr val="accent6">
              <a:lumMod val="20000"/>
              <a:lumOff val="80000"/>
            </a:schemeClr>
          </a:solidFill>
        </p:spPr>
        <p:txBody>
          <a:bodyPr wrap="square" rtlCol="0">
            <a:spAutoFit/>
          </a:bodyPr>
          <a:lstStyle>
            <a:defPPr>
              <a:defRPr lang="ru-RU"/>
            </a:defPPr>
            <a:lvl1pPr algn="ctr">
              <a:defRPr sz="1000">
                <a:solidFill>
                  <a:srgbClr val="0070C0"/>
                </a:solidFill>
                <a:latin typeface="Arial" panose="020B0604020202020204" pitchFamily="34" charset="0"/>
                <a:cs typeface="Arial" panose="020B0604020202020204" pitchFamily="34" charset="0"/>
              </a:defRPr>
            </a:lvl1pPr>
          </a:lstStyle>
          <a:p>
            <a:r>
              <a:rPr lang="ru-RU" sz="2000" dirty="0" smtClean="0"/>
              <a:t>Работа </a:t>
            </a:r>
            <a:r>
              <a:rPr lang="ru-RU" sz="2000" dirty="0"/>
              <a:t>в </a:t>
            </a:r>
            <a:r>
              <a:rPr lang="ru-RU" sz="2000" dirty="0" smtClean="0"/>
              <a:t>региональном навигаторе </a:t>
            </a:r>
            <a:r>
              <a:rPr lang="ru-RU" sz="2000" dirty="0"/>
              <a:t>дополнительного образования </a:t>
            </a:r>
            <a:r>
              <a:rPr lang="ru-RU" sz="2000" dirty="0" smtClean="0"/>
              <a:t>детей </a:t>
            </a:r>
            <a:endParaRPr lang="ru-RU" sz="2000" dirty="0"/>
          </a:p>
          <a:p>
            <a:r>
              <a:rPr lang="ru-RU" sz="2000" dirty="0"/>
              <a:t>Кировской области</a:t>
            </a:r>
          </a:p>
        </p:txBody>
      </p:sp>
      <p:pic>
        <p:nvPicPr>
          <p:cNvPr id="2" name="Рисунок 1"/>
          <p:cNvPicPr>
            <a:picLocks noChangeAspect="1"/>
          </p:cNvPicPr>
          <p:nvPr/>
        </p:nvPicPr>
        <p:blipFill>
          <a:blip r:embed="rId2" cstate="print"/>
          <a:stretch>
            <a:fillRect/>
          </a:stretch>
        </p:blipFill>
        <p:spPr>
          <a:xfrm>
            <a:off x="451104" y="1649881"/>
            <a:ext cx="8322373" cy="3803274"/>
          </a:xfrm>
          <a:prstGeom prst="rect">
            <a:avLst/>
          </a:prstGeom>
        </p:spPr>
      </p:pic>
      <p:pic>
        <p:nvPicPr>
          <p:cNvPr id="13" name="Рисунок 12"/>
          <p:cNvPicPr>
            <a:picLocks noChangeAspect="1"/>
          </p:cNvPicPr>
          <p:nvPr/>
        </p:nvPicPr>
        <p:blipFill rotWithShape="1">
          <a:blip r:embed="rId3" cstate="print"/>
          <a:srcRect l="5410" t="81125" r="76770" b="5530"/>
          <a:stretch/>
        </p:blipFill>
        <p:spPr>
          <a:xfrm>
            <a:off x="9774370" y="2026341"/>
            <a:ext cx="1820166" cy="1954992"/>
          </a:xfrm>
          <a:prstGeom prst="rect">
            <a:avLst/>
          </a:prstGeom>
        </p:spPr>
      </p:pic>
      <p:sp>
        <p:nvSpPr>
          <p:cNvPr id="14" name="Прямоугольник 13"/>
          <p:cNvSpPr/>
          <p:nvPr/>
        </p:nvSpPr>
        <p:spPr>
          <a:xfrm>
            <a:off x="9476430" y="4302851"/>
            <a:ext cx="2416046" cy="646331"/>
          </a:xfrm>
          <a:prstGeom prst="rect">
            <a:avLst/>
          </a:prstGeom>
        </p:spPr>
        <p:txBody>
          <a:bodyPr wrap="none">
            <a:spAutoFit/>
          </a:bodyPr>
          <a:lstStyle/>
          <a:p>
            <a:r>
              <a:rPr lang="ru-RU" sz="3600" b="1" u="sng" dirty="0">
                <a:solidFill>
                  <a:srgbClr val="0070C0"/>
                </a:solidFill>
                <a:latin typeface="Arial" panose="020B0604020202020204" pitchFamily="34" charset="0"/>
                <a:cs typeface="Arial" panose="020B0604020202020204" pitchFamily="34" charset="0"/>
              </a:rPr>
              <a:t>43.pfdo.ru</a:t>
            </a:r>
          </a:p>
        </p:txBody>
      </p:sp>
    </p:spTree>
    <p:extLst>
      <p:ext uri="{BB962C8B-B14F-4D97-AF65-F5344CB8AC3E}">
        <p14:creationId xmlns:p14="http://schemas.microsoft.com/office/powerpoint/2010/main" val="3267545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4599" y="1110733"/>
            <a:ext cx="4110993" cy="715089"/>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2400" dirty="0" smtClean="0">
                <a:solidFill>
                  <a:srgbClr val="0070C0"/>
                </a:solidFill>
              </a:rPr>
              <a:t>Портал ПФДО: </a:t>
            </a:r>
            <a:r>
              <a:rPr lang="ru-RU" sz="2400" b="1" u="sng" dirty="0" smtClean="0">
                <a:solidFill>
                  <a:srgbClr val="0070C0"/>
                </a:solidFill>
              </a:rPr>
              <a:t>43.pfdo.ru</a:t>
            </a:r>
            <a:r>
              <a:rPr lang="ru-RU" sz="2400" dirty="0" smtClean="0">
                <a:solidFill>
                  <a:srgbClr val="0070C0"/>
                </a:solidFill>
              </a:rPr>
              <a:t> </a:t>
            </a:r>
            <a:endParaRPr lang="ru-RU" sz="2400" dirty="0">
              <a:solidFill>
                <a:srgbClr val="0070C0"/>
              </a:solidFill>
            </a:endParaRPr>
          </a:p>
        </p:txBody>
      </p:sp>
      <p:sp>
        <p:nvSpPr>
          <p:cNvPr id="3" name="TextBox 2"/>
          <p:cNvSpPr txBox="1"/>
          <p:nvPr/>
        </p:nvSpPr>
        <p:spPr>
          <a:xfrm>
            <a:off x="733609" y="158824"/>
            <a:ext cx="10631423" cy="783193"/>
          </a:xfrm>
          <a:prstGeom prst="roundRect">
            <a:avLst/>
          </a:prstGeom>
          <a:solidFill>
            <a:schemeClr val="accent6">
              <a:lumMod val="20000"/>
              <a:lumOff val="80000"/>
            </a:schemeClr>
          </a:solidFill>
        </p:spPr>
        <p:txBody>
          <a:bodyPr wrap="square" rtlCol="0">
            <a:spAutoFit/>
          </a:bodyPr>
          <a:lstStyle>
            <a:defPPr>
              <a:defRPr lang="ru-RU"/>
            </a:defPPr>
            <a:lvl1pPr algn="ctr">
              <a:defRPr sz="1000">
                <a:solidFill>
                  <a:srgbClr val="0070C0"/>
                </a:solidFill>
                <a:latin typeface="Arial" panose="020B0604020202020204" pitchFamily="34" charset="0"/>
                <a:cs typeface="Arial" panose="020B0604020202020204" pitchFamily="34" charset="0"/>
              </a:defRPr>
            </a:lvl1pPr>
          </a:lstStyle>
          <a:p>
            <a:r>
              <a:rPr lang="ru-RU" sz="2000" dirty="0" smtClean="0"/>
              <a:t>Работа </a:t>
            </a:r>
            <a:r>
              <a:rPr lang="ru-RU" sz="2000" dirty="0"/>
              <a:t>в </a:t>
            </a:r>
            <a:r>
              <a:rPr lang="ru-RU" sz="2000" dirty="0" smtClean="0"/>
              <a:t>региональном навигаторе </a:t>
            </a:r>
            <a:r>
              <a:rPr lang="ru-RU" sz="2000" dirty="0"/>
              <a:t>дополнительного образования </a:t>
            </a:r>
            <a:r>
              <a:rPr lang="ru-RU" sz="2000" dirty="0" smtClean="0"/>
              <a:t>детей </a:t>
            </a:r>
            <a:endParaRPr lang="ru-RU" sz="2000" dirty="0"/>
          </a:p>
          <a:p>
            <a:r>
              <a:rPr lang="ru-RU" sz="2000" dirty="0"/>
              <a:t>Кировской области</a:t>
            </a:r>
          </a:p>
        </p:txBody>
      </p:sp>
      <p:sp>
        <p:nvSpPr>
          <p:cNvPr id="4" name="TextBox 3"/>
          <p:cNvSpPr txBox="1"/>
          <p:nvPr/>
        </p:nvSpPr>
        <p:spPr>
          <a:xfrm>
            <a:off x="5891399" y="1110733"/>
            <a:ext cx="4110993" cy="639324"/>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2400" dirty="0" smtClean="0">
                <a:solidFill>
                  <a:srgbClr val="0070C0"/>
                </a:solidFill>
              </a:rPr>
              <a:t>Получить сертификат</a:t>
            </a:r>
            <a:endParaRPr lang="ru-RU" sz="2400" dirty="0">
              <a:solidFill>
                <a:srgbClr val="0070C0"/>
              </a:solidFill>
            </a:endParaRPr>
          </a:p>
        </p:txBody>
      </p:sp>
      <p:sp>
        <p:nvSpPr>
          <p:cNvPr id="5" name="Стрелка влево 4"/>
          <p:cNvSpPr/>
          <p:nvPr/>
        </p:nvSpPr>
        <p:spPr>
          <a:xfrm rot="16200000">
            <a:off x="6260145" y="1902698"/>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6" name="Стрелка влево 5"/>
          <p:cNvSpPr/>
          <p:nvPr/>
        </p:nvSpPr>
        <p:spPr>
          <a:xfrm rot="16200000">
            <a:off x="8664754" y="1902698"/>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7" name="TextBox 6"/>
          <p:cNvSpPr txBox="1"/>
          <p:nvPr/>
        </p:nvSpPr>
        <p:spPr>
          <a:xfrm>
            <a:off x="1285657" y="3586657"/>
            <a:ext cx="5651591" cy="408623"/>
          </a:xfrm>
          <a:prstGeom prst="roundRect">
            <a:avLst/>
          </a:prstGeom>
          <a:solidFill>
            <a:srgbClr val="FFFF00"/>
          </a:solidFill>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1. Указать электронную почту</a:t>
            </a:r>
            <a:endParaRPr lang="ru-RU" dirty="0">
              <a:solidFill>
                <a:schemeClr val="accent6">
                  <a:lumMod val="50000"/>
                </a:schemeClr>
              </a:solidFill>
            </a:endParaRPr>
          </a:p>
        </p:txBody>
      </p:sp>
      <p:sp>
        <p:nvSpPr>
          <p:cNvPr id="8" name="TextBox 7"/>
          <p:cNvSpPr txBox="1"/>
          <p:nvPr/>
        </p:nvSpPr>
        <p:spPr>
          <a:xfrm>
            <a:off x="2935983" y="2416019"/>
            <a:ext cx="4110993" cy="549867"/>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2000" dirty="0" smtClean="0">
                <a:solidFill>
                  <a:srgbClr val="0070C0"/>
                </a:solidFill>
              </a:rPr>
              <a:t>Электронный сертификат</a:t>
            </a:r>
            <a:endParaRPr lang="ru-RU" sz="2000" dirty="0">
              <a:solidFill>
                <a:srgbClr val="0070C0"/>
              </a:solidFill>
            </a:endParaRPr>
          </a:p>
        </p:txBody>
      </p:sp>
      <p:sp>
        <p:nvSpPr>
          <p:cNvPr id="9" name="TextBox 8"/>
          <p:cNvSpPr txBox="1"/>
          <p:nvPr/>
        </p:nvSpPr>
        <p:spPr>
          <a:xfrm>
            <a:off x="7946895" y="2420487"/>
            <a:ext cx="4110993" cy="1123712"/>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ru-RU" sz="2000" dirty="0">
                <a:solidFill>
                  <a:srgbClr val="0070C0"/>
                </a:solidFill>
              </a:rPr>
              <a:t>Обратиться в учреждение для получения сертификата, указав  муниципалитет</a:t>
            </a:r>
          </a:p>
        </p:txBody>
      </p:sp>
      <p:sp>
        <p:nvSpPr>
          <p:cNvPr id="10" name="Стрелка влево 9"/>
          <p:cNvSpPr/>
          <p:nvPr/>
        </p:nvSpPr>
        <p:spPr>
          <a:xfrm rot="16200000">
            <a:off x="4788560" y="3145086"/>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11" name="TextBox 10"/>
          <p:cNvSpPr txBox="1"/>
          <p:nvPr/>
        </p:nvSpPr>
        <p:spPr>
          <a:xfrm>
            <a:off x="1285657" y="4152098"/>
            <a:ext cx="5651591" cy="408623"/>
          </a:xfrm>
          <a:prstGeom prst="roundRect">
            <a:avLst/>
          </a:prstGeom>
          <a:solidFill>
            <a:schemeClr val="accent4">
              <a:lumMod val="40000"/>
              <a:lumOff val="60000"/>
            </a:schemeClr>
          </a:solidFill>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a:solidFill>
                  <a:schemeClr val="accent6">
                    <a:lumMod val="50000"/>
                  </a:schemeClr>
                </a:solidFill>
              </a:rPr>
              <a:t>2</a:t>
            </a:r>
            <a:r>
              <a:rPr lang="ru-RU" dirty="0" smtClean="0">
                <a:solidFill>
                  <a:schemeClr val="accent6">
                    <a:lumMod val="50000"/>
                  </a:schemeClr>
                </a:solidFill>
              </a:rPr>
              <a:t>. Подтвердить электронную почту</a:t>
            </a:r>
            <a:endParaRPr lang="ru-RU" dirty="0">
              <a:solidFill>
                <a:schemeClr val="accent6">
                  <a:lumMod val="50000"/>
                </a:schemeClr>
              </a:solidFill>
            </a:endParaRPr>
          </a:p>
        </p:txBody>
      </p:sp>
      <p:sp>
        <p:nvSpPr>
          <p:cNvPr id="12" name="TextBox 11"/>
          <p:cNvSpPr txBox="1"/>
          <p:nvPr/>
        </p:nvSpPr>
        <p:spPr>
          <a:xfrm>
            <a:off x="1285656" y="4717539"/>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3. Выбрать муниципалитет</a:t>
            </a:r>
            <a:endParaRPr lang="ru-RU" dirty="0">
              <a:solidFill>
                <a:schemeClr val="accent6">
                  <a:lumMod val="50000"/>
                </a:schemeClr>
              </a:solidFill>
            </a:endParaRPr>
          </a:p>
        </p:txBody>
      </p:sp>
      <p:sp>
        <p:nvSpPr>
          <p:cNvPr id="13" name="TextBox 12"/>
          <p:cNvSpPr txBox="1"/>
          <p:nvPr/>
        </p:nvSpPr>
        <p:spPr>
          <a:xfrm>
            <a:off x="1285656" y="5258304"/>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4. Внести персональные данные ребенка</a:t>
            </a:r>
            <a:endParaRPr lang="ru-RU" dirty="0">
              <a:solidFill>
                <a:schemeClr val="accent6">
                  <a:lumMod val="50000"/>
                </a:schemeClr>
              </a:solidFill>
            </a:endParaRPr>
          </a:p>
        </p:txBody>
      </p:sp>
      <p:sp>
        <p:nvSpPr>
          <p:cNvPr id="14" name="TextBox 13"/>
          <p:cNvSpPr txBox="1"/>
          <p:nvPr/>
        </p:nvSpPr>
        <p:spPr>
          <a:xfrm>
            <a:off x="1285656" y="5799069"/>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5. Согласие на обработку персональных данных</a:t>
            </a:r>
            <a:endParaRPr lang="ru-RU" dirty="0">
              <a:solidFill>
                <a:schemeClr val="accent6">
                  <a:lumMod val="50000"/>
                </a:schemeClr>
              </a:solidFill>
            </a:endParaRPr>
          </a:p>
        </p:txBody>
      </p:sp>
      <p:sp>
        <p:nvSpPr>
          <p:cNvPr id="15" name="TextBox 14"/>
          <p:cNvSpPr txBox="1"/>
          <p:nvPr/>
        </p:nvSpPr>
        <p:spPr>
          <a:xfrm>
            <a:off x="1285656" y="6329606"/>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6. Нажать «Отправить заявку»</a:t>
            </a:r>
            <a:endParaRPr lang="ru-RU" dirty="0">
              <a:solidFill>
                <a:schemeClr val="accent6">
                  <a:lumMod val="50000"/>
                </a:schemeClr>
              </a:solidFill>
            </a:endParaRPr>
          </a:p>
        </p:txBody>
      </p:sp>
      <p:pic>
        <p:nvPicPr>
          <p:cNvPr id="16" name="Рисунок 15"/>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1130" t="20714" r="36902" b="39397"/>
          <a:stretch/>
        </p:blipFill>
        <p:spPr>
          <a:xfrm>
            <a:off x="7341922" y="3808778"/>
            <a:ext cx="4475610" cy="2634767"/>
          </a:xfrm>
          <a:prstGeom prst="rect">
            <a:avLst/>
          </a:prstGeom>
          <a:ln>
            <a:solidFill>
              <a:schemeClr val="accent1"/>
            </a:solidFill>
          </a:ln>
        </p:spPr>
      </p:pic>
    </p:spTree>
    <p:extLst>
      <p:ext uri="{BB962C8B-B14F-4D97-AF65-F5344CB8AC3E}">
        <p14:creationId xmlns:p14="http://schemas.microsoft.com/office/powerpoint/2010/main" val="3913080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4599" y="1110733"/>
            <a:ext cx="4110993" cy="715089"/>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2400" dirty="0" smtClean="0">
                <a:solidFill>
                  <a:srgbClr val="0070C0"/>
                </a:solidFill>
              </a:rPr>
              <a:t>Портал ПФДО: </a:t>
            </a:r>
            <a:r>
              <a:rPr lang="ru-RU" sz="2400" b="1" u="sng" dirty="0" smtClean="0">
                <a:solidFill>
                  <a:srgbClr val="0070C0"/>
                </a:solidFill>
              </a:rPr>
              <a:t>43.pfdo.ru</a:t>
            </a:r>
            <a:r>
              <a:rPr lang="ru-RU" sz="2400" dirty="0" smtClean="0">
                <a:solidFill>
                  <a:srgbClr val="0070C0"/>
                </a:solidFill>
              </a:rPr>
              <a:t> </a:t>
            </a:r>
            <a:endParaRPr lang="ru-RU" sz="2400" dirty="0">
              <a:solidFill>
                <a:srgbClr val="0070C0"/>
              </a:solidFill>
            </a:endParaRPr>
          </a:p>
        </p:txBody>
      </p:sp>
      <p:sp>
        <p:nvSpPr>
          <p:cNvPr id="3" name="TextBox 2"/>
          <p:cNvSpPr txBox="1"/>
          <p:nvPr/>
        </p:nvSpPr>
        <p:spPr>
          <a:xfrm>
            <a:off x="733609" y="158824"/>
            <a:ext cx="10631423" cy="783193"/>
          </a:xfrm>
          <a:prstGeom prst="roundRect">
            <a:avLst/>
          </a:prstGeom>
          <a:solidFill>
            <a:schemeClr val="accent6">
              <a:lumMod val="20000"/>
              <a:lumOff val="80000"/>
            </a:schemeClr>
          </a:solidFill>
        </p:spPr>
        <p:txBody>
          <a:bodyPr wrap="square" rtlCol="0">
            <a:spAutoFit/>
          </a:bodyPr>
          <a:lstStyle>
            <a:defPPr>
              <a:defRPr lang="ru-RU"/>
            </a:defPPr>
            <a:lvl1pPr algn="ctr">
              <a:defRPr sz="1000">
                <a:solidFill>
                  <a:srgbClr val="0070C0"/>
                </a:solidFill>
                <a:latin typeface="Arial" panose="020B0604020202020204" pitchFamily="34" charset="0"/>
                <a:cs typeface="Arial" panose="020B0604020202020204" pitchFamily="34" charset="0"/>
              </a:defRPr>
            </a:lvl1pPr>
          </a:lstStyle>
          <a:p>
            <a:r>
              <a:rPr lang="ru-RU" sz="2000" dirty="0" smtClean="0"/>
              <a:t>Работа </a:t>
            </a:r>
            <a:r>
              <a:rPr lang="ru-RU" sz="2000" dirty="0"/>
              <a:t>в </a:t>
            </a:r>
            <a:r>
              <a:rPr lang="ru-RU" sz="2000" dirty="0" smtClean="0"/>
              <a:t>региональном навигаторе </a:t>
            </a:r>
            <a:r>
              <a:rPr lang="ru-RU" sz="2000" dirty="0"/>
              <a:t>дополнительного образования </a:t>
            </a:r>
            <a:r>
              <a:rPr lang="ru-RU" sz="2000" dirty="0" smtClean="0"/>
              <a:t>детей </a:t>
            </a:r>
            <a:endParaRPr lang="ru-RU" sz="2000" dirty="0"/>
          </a:p>
          <a:p>
            <a:r>
              <a:rPr lang="ru-RU" sz="2000" dirty="0"/>
              <a:t>Кировской области</a:t>
            </a:r>
          </a:p>
        </p:txBody>
      </p:sp>
      <p:sp>
        <p:nvSpPr>
          <p:cNvPr id="4" name="TextBox 3"/>
          <p:cNvSpPr txBox="1"/>
          <p:nvPr/>
        </p:nvSpPr>
        <p:spPr>
          <a:xfrm>
            <a:off x="5891399" y="1110733"/>
            <a:ext cx="4110993" cy="639324"/>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2400" dirty="0" smtClean="0">
                <a:solidFill>
                  <a:srgbClr val="0070C0"/>
                </a:solidFill>
              </a:rPr>
              <a:t>Получить сертификат</a:t>
            </a:r>
            <a:endParaRPr lang="ru-RU" sz="2400" dirty="0">
              <a:solidFill>
                <a:srgbClr val="0070C0"/>
              </a:solidFill>
            </a:endParaRPr>
          </a:p>
        </p:txBody>
      </p:sp>
      <p:sp>
        <p:nvSpPr>
          <p:cNvPr id="5" name="Стрелка влево 4"/>
          <p:cNvSpPr/>
          <p:nvPr/>
        </p:nvSpPr>
        <p:spPr>
          <a:xfrm rot="16200000">
            <a:off x="6260145" y="1902698"/>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6" name="Стрелка влево 5"/>
          <p:cNvSpPr/>
          <p:nvPr/>
        </p:nvSpPr>
        <p:spPr>
          <a:xfrm rot="16200000">
            <a:off x="8664754" y="1902698"/>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7" name="TextBox 6"/>
          <p:cNvSpPr txBox="1"/>
          <p:nvPr/>
        </p:nvSpPr>
        <p:spPr>
          <a:xfrm>
            <a:off x="1285657" y="3586657"/>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1. Указать электронную почту</a:t>
            </a:r>
            <a:endParaRPr lang="ru-RU" dirty="0">
              <a:solidFill>
                <a:schemeClr val="accent6">
                  <a:lumMod val="50000"/>
                </a:schemeClr>
              </a:solidFill>
            </a:endParaRPr>
          </a:p>
        </p:txBody>
      </p:sp>
      <p:sp>
        <p:nvSpPr>
          <p:cNvPr id="8" name="TextBox 7"/>
          <p:cNvSpPr txBox="1"/>
          <p:nvPr/>
        </p:nvSpPr>
        <p:spPr>
          <a:xfrm>
            <a:off x="2935983" y="2416019"/>
            <a:ext cx="4110993" cy="549867"/>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2000" dirty="0" smtClean="0">
                <a:solidFill>
                  <a:srgbClr val="0070C0"/>
                </a:solidFill>
              </a:rPr>
              <a:t>Электронный сертификат</a:t>
            </a:r>
            <a:endParaRPr lang="ru-RU" sz="2000" dirty="0">
              <a:solidFill>
                <a:srgbClr val="0070C0"/>
              </a:solidFill>
            </a:endParaRPr>
          </a:p>
        </p:txBody>
      </p:sp>
      <p:sp>
        <p:nvSpPr>
          <p:cNvPr id="9" name="TextBox 8"/>
          <p:cNvSpPr txBox="1"/>
          <p:nvPr/>
        </p:nvSpPr>
        <p:spPr>
          <a:xfrm>
            <a:off x="7946895" y="2318418"/>
            <a:ext cx="4110993" cy="1123712"/>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ru-RU" sz="2000" dirty="0">
                <a:solidFill>
                  <a:srgbClr val="0070C0"/>
                </a:solidFill>
              </a:rPr>
              <a:t>Обратиться в учреждение для получения сертификата, указав  муниципалитет</a:t>
            </a:r>
          </a:p>
        </p:txBody>
      </p:sp>
      <p:sp>
        <p:nvSpPr>
          <p:cNvPr id="10" name="Стрелка влево 9"/>
          <p:cNvSpPr/>
          <p:nvPr/>
        </p:nvSpPr>
        <p:spPr>
          <a:xfrm rot="16200000">
            <a:off x="4788560" y="3145086"/>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11" name="TextBox 10"/>
          <p:cNvSpPr txBox="1"/>
          <p:nvPr/>
        </p:nvSpPr>
        <p:spPr>
          <a:xfrm>
            <a:off x="1285657" y="4152098"/>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a:solidFill>
                  <a:schemeClr val="accent6">
                    <a:lumMod val="50000"/>
                  </a:schemeClr>
                </a:solidFill>
              </a:rPr>
              <a:t>2</a:t>
            </a:r>
            <a:r>
              <a:rPr lang="ru-RU" dirty="0" smtClean="0">
                <a:solidFill>
                  <a:schemeClr val="accent6">
                    <a:lumMod val="50000"/>
                  </a:schemeClr>
                </a:solidFill>
              </a:rPr>
              <a:t>. Подтвердить электронную почту</a:t>
            </a:r>
            <a:endParaRPr lang="ru-RU" dirty="0">
              <a:solidFill>
                <a:schemeClr val="accent6">
                  <a:lumMod val="50000"/>
                </a:schemeClr>
              </a:solidFill>
            </a:endParaRPr>
          </a:p>
        </p:txBody>
      </p:sp>
      <p:sp>
        <p:nvSpPr>
          <p:cNvPr id="12" name="TextBox 11"/>
          <p:cNvSpPr txBox="1"/>
          <p:nvPr/>
        </p:nvSpPr>
        <p:spPr>
          <a:xfrm>
            <a:off x="1285656" y="4717539"/>
            <a:ext cx="5651591" cy="408623"/>
          </a:xfrm>
          <a:prstGeom prst="roundRect">
            <a:avLst/>
          </a:prstGeom>
          <a:solidFill>
            <a:srgbClr val="FFFF00"/>
          </a:solidFill>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3. Выбрать муниципалитет</a:t>
            </a:r>
            <a:endParaRPr lang="ru-RU" dirty="0">
              <a:solidFill>
                <a:schemeClr val="accent6">
                  <a:lumMod val="50000"/>
                </a:schemeClr>
              </a:solidFill>
            </a:endParaRPr>
          </a:p>
        </p:txBody>
      </p:sp>
      <p:sp>
        <p:nvSpPr>
          <p:cNvPr id="13" name="TextBox 12"/>
          <p:cNvSpPr txBox="1"/>
          <p:nvPr/>
        </p:nvSpPr>
        <p:spPr>
          <a:xfrm>
            <a:off x="1285656" y="5258304"/>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4. Внести персональные данные ребенка</a:t>
            </a:r>
            <a:endParaRPr lang="ru-RU" dirty="0">
              <a:solidFill>
                <a:schemeClr val="accent6">
                  <a:lumMod val="50000"/>
                </a:schemeClr>
              </a:solidFill>
            </a:endParaRPr>
          </a:p>
        </p:txBody>
      </p:sp>
      <p:sp>
        <p:nvSpPr>
          <p:cNvPr id="14" name="TextBox 13"/>
          <p:cNvSpPr txBox="1"/>
          <p:nvPr/>
        </p:nvSpPr>
        <p:spPr>
          <a:xfrm>
            <a:off x="1285656" y="5799069"/>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5. Согласие на обработку персональных данных</a:t>
            </a:r>
            <a:endParaRPr lang="ru-RU" dirty="0">
              <a:solidFill>
                <a:schemeClr val="accent6">
                  <a:lumMod val="50000"/>
                </a:schemeClr>
              </a:solidFill>
            </a:endParaRPr>
          </a:p>
        </p:txBody>
      </p:sp>
      <p:sp>
        <p:nvSpPr>
          <p:cNvPr id="15" name="TextBox 14"/>
          <p:cNvSpPr txBox="1"/>
          <p:nvPr/>
        </p:nvSpPr>
        <p:spPr>
          <a:xfrm>
            <a:off x="1285656" y="6329606"/>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6. Нажать «Отправить заявку»</a:t>
            </a:r>
            <a:endParaRPr lang="ru-RU" dirty="0">
              <a:solidFill>
                <a:schemeClr val="accent6">
                  <a:lumMod val="50000"/>
                </a:schemeClr>
              </a:solidFill>
            </a:endParaRPr>
          </a:p>
        </p:txBody>
      </p:sp>
      <p:pic>
        <p:nvPicPr>
          <p:cNvPr id="16" name="Picture 2" descr="C:\Users\Жанна Валереевна\Desktop\Карта Кирова.png"/>
          <p:cNvPicPr/>
          <p:nvPr/>
        </p:nvPicPr>
        <p:blipFill>
          <a:blip r:embed="rId2" cstate="print"/>
          <a:stretch/>
        </p:blipFill>
        <p:spPr>
          <a:xfrm>
            <a:off x="8278167" y="3521197"/>
            <a:ext cx="3086865" cy="3171816"/>
          </a:xfrm>
          <a:prstGeom prst="rect">
            <a:avLst/>
          </a:prstGeom>
          <a:ln>
            <a:noFill/>
          </a:ln>
        </p:spPr>
      </p:pic>
    </p:spTree>
    <p:extLst>
      <p:ext uri="{BB962C8B-B14F-4D97-AF65-F5344CB8AC3E}">
        <p14:creationId xmlns:p14="http://schemas.microsoft.com/office/powerpoint/2010/main" val="95081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4599" y="1110733"/>
            <a:ext cx="4110993" cy="715089"/>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2400" dirty="0" smtClean="0">
                <a:solidFill>
                  <a:srgbClr val="0070C0"/>
                </a:solidFill>
              </a:rPr>
              <a:t>Портал ПФДО: </a:t>
            </a:r>
            <a:r>
              <a:rPr lang="ru-RU" sz="2400" b="1" u="sng" dirty="0" smtClean="0">
                <a:solidFill>
                  <a:srgbClr val="0070C0"/>
                </a:solidFill>
              </a:rPr>
              <a:t>43.pfdo.ru</a:t>
            </a:r>
            <a:r>
              <a:rPr lang="ru-RU" sz="2400" dirty="0" smtClean="0">
                <a:solidFill>
                  <a:srgbClr val="0070C0"/>
                </a:solidFill>
              </a:rPr>
              <a:t> </a:t>
            </a:r>
            <a:endParaRPr lang="ru-RU" sz="2400" dirty="0">
              <a:solidFill>
                <a:srgbClr val="0070C0"/>
              </a:solidFill>
            </a:endParaRPr>
          </a:p>
        </p:txBody>
      </p:sp>
      <p:sp>
        <p:nvSpPr>
          <p:cNvPr id="3" name="TextBox 2"/>
          <p:cNvSpPr txBox="1"/>
          <p:nvPr/>
        </p:nvSpPr>
        <p:spPr>
          <a:xfrm>
            <a:off x="733609" y="158824"/>
            <a:ext cx="10631423" cy="783193"/>
          </a:xfrm>
          <a:prstGeom prst="roundRect">
            <a:avLst/>
          </a:prstGeom>
          <a:solidFill>
            <a:schemeClr val="accent6">
              <a:lumMod val="20000"/>
              <a:lumOff val="80000"/>
            </a:schemeClr>
          </a:solidFill>
        </p:spPr>
        <p:txBody>
          <a:bodyPr wrap="square" rtlCol="0">
            <a:spAutoFit/>
          </a:bodyPr>
          <a:lstStyle>
            <a:defPPr>
              <a:defRPr lang="ru-RU"/>
            </a:defPPr>
            <a:lvl1pPr algn="ctr">
              <a:defRPr sz="1000">
                <a:solidFill>
                  <a:srgbClr val="0070C0"/>
                </a:solidFill>
                <a:latin typeface="Arial" panose="020B0604020202020204" pitchFamily="34" charset="0"/>
                <a:cs typeface="Arial" panose="020B0604020202020204" pitchFamily="34" charset="0"/>
              </a:defRPr>
            </a:lvl1pPr>
          </a:lstStyle>
          <a:p>
            <a:r>
              <a:rPr lang="ru-RU" sz="2000" dirty="0" smtClean="0"/>
              <a:t>Работа </a:t>
            </a:r>
            <a:r>
              <a:rPr lang="ru-RU" sz="2000" dirty="0"/>
              <a:t>в </a:t>
            </a:r>
            <a:r>
              <a:rPr lang="ru-RU" sz="2000" dirty="0" smtClean="0"/>
              <a:t>региональном навигаторе </a:t>
            </a:r>
            <a:r>
              <a:rPr lang="ru-RU" sz="2000" dirty="0"/>
              <a:t>дополнительного образования </a:t>
            </a:r>
            <a:r>
              <a:rPr lang="ru-RU" sz="2000" dirty="0" smtClean="0"/>
              <a:t>детей </a:t>
            </a:r>
            <a:endParaRPr lang="ru-RU" sz="2000" dirty="0"/>
          </a:p>
          <a:p>
            <a:r>
              <a:rPr lang="ru-RU" sz="2000" dirty="0"/>
              <a:t>Кировской области</a:t>
            </a:r>
          </a:p>
        </p:txBody>
      </p:sp>
      <p:sp>
        <p:nvSpPr>
          <p:cNvPr id="4" name="TextBox 3"/>
          <p:cNvSpPr txBox="1"/>
          <p:nvPr/>
        </p:nvSpPr>
        <p:spPr>
          <a:xfrm>
            <a:off x="5891399" y="1110733"/>
            <a:ext cx="4110993" cy="639324"/>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2400" dirty="0" smtClean="0">
                <a:solidFill>
                  <a:srgbClr val="0070C0"/>
                </a:solidFill>
              </a:rPr>
              <a:t>Получить сертификат</a:t>
            </a:r>
            <a:endParaRPr lang="ru-RU" sz="2400" dirty="0">
              <a:solidFill>
                <a:srgbClr val="0070C0"/>
              </a:solidFill>
            </a:endParaRPr>
          </a:p>
        </p:txBody>
      </p:sp>
      <p:sp>
        <p:nvSpPr>
          <p:cNvPr id="5" name="Стрелка влево 4"/>
          <p:cNvSpPr/>
          <p:nvPr/>
        </p:nvSpPr>
        <p:spPr>
          <a:xfrm rot="16200000">
            <a:off x="6260145" y="1902698"/>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7" name="TextBox 6"/>
          <p:cNvSpPr txBox="1"/>
          <p:nvPr/>
        </p:nvSpPr>
        <p:spPr>
          <a:xfrm>
            <a:off x="733610" y="3607689"/>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1. Указать электронную почту</a:t>
            </a:r>
            <a:endParaRPr lang="ru-RU" dirty="0">
              <a:solidFill>
                <a:schemeClr val="accent6">
                  <a:lumMod val="50000"/>
                </a:schemeClr>
              </a:solidFill>
            </a:endParaRPr>
          </a:p>
        </p:txBody>
      </p:sp>
      <p:sp>
        <p:nvSpPr>
          <p:cNvPr id="8" name="TextBox 7"/>
          <p:cNvSpPr txBox="1"/>
          <p:nvPr/>
        </p:nvSpPr>
        <p:spPr>
          <a:xfrm>
            <a:off x="2383936" y="2437051"/>
            <a:ext cx="4110993" cy="549867"/>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2000" dirty="0" smtClean="0">
                <a:solidFill>
                  <a:srgbClr val="0070C0"/>
                </a:solidFill>
              </a:rPr>
              <a:t>Электронный сертификат</a:t>
            </a:r>
            <a:endParaRPr lang="ru-RU" sz="2000" dirty="0">
              <a:solidFill>
                <a:srgbClr val="0070C0"/>
              </a:solidFill>
            </a:endParaRPr>
          </a:p>
        </p:txBody>
      </p:sp>
      <p:sp>
        <p:nvSpPr>
          <p:cNvPr id="10" name="Стрелка влево 9"/>
          <p:cNvSpPr/>
          <p:nvPr/>
        </p:nvSpPr>
        <p:spPr>
          <a:xfrm rot="16200000">
            <a:off x="4236513" y="3166118"/>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11" name="TextBox 10"/>
          <p:cNvSpPr txBox="1"/>
          <p:nvPr/>
        </p:nvSpPr>
        <p:spPr>
          <a:xfrm>
            <a:off x="733610" y="4173130"/>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a:solidFill>
                  <a:schemeClr val="accent6">
                    <a:lumMod val="50000"/>
                  </a:schemeClr>
                </a:solidFill>
              </a:rPr>
              <a:t>2</a:t>
            </a:r>
            <a:r>
              <a:rPr lang="ru-RU" dirty="0" smtClean="0">
                <a:solidFill>
                  <a:schemeClr val="accent6">
                    <a:lumMod val="50000"/>
                  </a:schemeClr>
                </a:solidFill>
              </a:rPr>
              <a:t>. Подтвердить электронную почту</a:t>
            </a:r>
            <a:endParaRPr lang="ru-RU" dirty="0">
              <a:solidFill>
                <a:schemeClr val="accent6">
                  <a:lumMod val="50000"/>
                </a:schemeClr>
              </a:solidFill>
            </a:endParaRPr>
          </a:p>
        </p:txBody>
      </p:sp>
      <p:sp>
        <p:nvSpPr>
          <p:cNvPr id="12" name="TextBox 11"/>
          <p:cNvSpPr txBox="1"/>
          <p:nvPr/>
        </p:nvSpPr>
        <p:spPr>
          <a:xfrm>
            <a:off x="733609" y="4738571"/>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3. Выбрать муниципалитет</a:t>
            </a:r>
            <a:endParaRPr lang="ru-RU" dirty="0">
              <a:solidFill>
                <a:schemeClr val="accent6">
                  <a:lumMod val="50000"/>
                </a:schemeClr>
              </a:solidFill>
            </a:endParaRPr>
          </a:p>
        </p:txBody>
      </p:sp>
      <p:sp>
        <p:nvSpPr>
          <p:cNvPr id="13" name="TextBox 12"/>
          <p:cNvSpPr txBox="1"/>
          <p:nvPr/>
        </p:nvSpPr>
        <p:spPr>
          <a:xfrm>
            <a:off x="733609" y="5279336"/>
            <a:ext cx="5651591" cy="408623"/>
          </a:xfrm>
          <a:prstGeom prst="roundRect">
            <a:avLst/>
          </a:prstGeom>
          <a:solidFill>
            <a:srgbClr val="FFFF00"/>
          </a:solidFill>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4. Внести персональные данные ребенка</a:t>
            </a:r>
            <a:endParaRPr lang="ru-RU" dirty="0">
              <a:solidFill>
                <a:schemeClr val="accent6">
                  <a:lumMod val="50000"/>
                </a:schemeClr>
              </a:solidFill>
            </a:endParaRPr>
          </a:p>
        </p:txBody>
      </p:sp>
      <p:sp>
        <p:nvSpPr>
          <p:cNvPr id="14" name="TextBox 13"/>
          <p:cNvSpPr txBox="1"/>
          <p:nvPr/>
        </p:nvSpPr>
        <p:spPr>
          <a:xfrm>
            <a:off x="733609" y="5820101"/>
            <a:ext cx="5651591" cy="408623"/>
          </a:xfrm>
          <a:prstGeom prst="roundRect">
            <a:avLst/>
          </a:prstGeom>
          <a:solidFill>
            <a:schemeClr val="accent4">
              <a:lumMod val="40000"/>
              <a:lumOff val="60000"/>
            </a:schemeClr>
          </a:solidFill>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5. Согласие на обработку персональных данных</a:t>
            </a:r>
            <a:endParaRPr lang="ru-RU" dirty="0">
              <a:solidFill>
                <a:schemeClr val="accent6">
                  <a:lumMod val="50000"/>
                </a:schemeClr>
              </a:solidFill>
            </a:endParaRPr>
          </a:p>
        </p:txBody>
      </p:sp>
      <p:sp>
        <p:nvSpPr>
          <p:cNvPr id="15" name="TextBox 14"/>
          <p:cNvSpPr txBox="1"/>
          <p:nvPr/>
        </p:nvSpPr>
        <p:spPr>
          <a:xfrm>
            <a:off x="733609" y="6350638"/>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6. Нажать «Отправить заявку»</a:t>
            </a:r>
            <a:endParaRPr lang="ru-RU" dirty="0">
              <a:solidFill>
                <a:schemeClr val="accent6">
                  <a:lumMod val="50000"/>
                </a:schemeClr>
              </a:solidFill>
            </a:endParaRPr>
          </a:p>
        </p:txBody>
      </p:sp>
      <p:pic>
        <p:nvPicPr>
          <p:cNvPr id="16" name="Рисунок 15"/>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1279" t="20815" r="23407" b="5277"/>
          <a:stretch/>
        </p:blipFill>
        <p:spPr>
          <a:xfrm>
            <a:off x="6790944" y="2617101"/>
            <a:ext cx="5047488" cy="3929304"/>
          </a:xfrm>
          <a:prstGeom prst="rect">
            <a:avLst/>
          </a:prstGeom>
          <a:ln>
            <a:solidFill>
              <a:schemeClr val="accent1"/>
            </a:solidFill>
          </a:ln>
        </p:spPr>
      </p:pic>
    </p:spTree>
    <p:extLst>
      <p:ext uri="{BB962C8B-B14F-4D97-AF65-F5344CB8AC3E}">
        <p14:creationId xmlns:p14="http://schemas.microsoft.com/office/powerpoint/2010/main" val="88505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cstate="print"/>
          <a:srcRect l="5410" t="81125" r="76770" b="5530"/>
          <a:stretch/>
        </p:blipFill>
        <p:spPr>
          <a:xfrm>
            <a:off x="8741111" y="1890993"/>
            <a:ext cx="1820166" cy="1954992"/>
          </a:xfrm>
          <a:prstGeom prst="rect">
            <a:avLst/>
          </a:prstGeom>
        </p:spPr>
      </p:pic>
      <p:sp>
        <p:nvSpPr>
          <p:cNvPr id="6" name="TextBox 5"/>
          <p:cNvSpPr txBox="1"/>
          <p:nvPr/>
        </p:nvSpPr>
        <p:spPr>
          <a:xfrm>
            <a:off x="2821731" y="377545"/>
            <a:ext cx="6288020" cy="1123712"/>
          </a:xfrm>
          <a:prstGeom prst="roundRect">
            <a:avLst/>
          </a:prstGeom>
          <a:solidFill>
            <a:schemeClr val="accent6">
              <a:lumMod val="20000"/>
              <a:lumOff val="80000"/>
            </a:schemeClr>
          </a:solidFill>
        </p:spPr>
        <p:txBody>
          <a:bodyPr wrap="square" rtlCol="0">
            <a:spAutoFit/>
          </a:bodyPr>
          <a:lstStyle/>
          <a:p>
            <a:pPr algn="ctr"/>
            <a:endParaRPr lang="ru-RU" sz="1000" dirty="0" smtClean="0">
              <a:solidFill>
                <a:srgbClr val="0070C0"/>
              </a:solidFill>
              <a:latin typeface="Arial" panose="020B0604020202020204" pitchFamily="34" charset="0"/>
              <a:cs typeface="Arial" panose="020B0604020202020204" pitchFamily="34" charset="0"/>
            </a:endParaRPr>
          </a:p>
          <a:p>
            <a:pPr algn="ctr"/>
            <a:r>
              <a:rPr lang="ru-RU" sz="2000" dirty="0" smtClean="0">
                <a:solidFill>
                  <a:srgbClr val="0070C0"/>
                </a:solidFill>
                <a:latin typeface="Arial" panose="020B0604020202020204" pitchFamily="34" charset="0"/>
                <a:cs typeface="Arial" panose="020B0604020202020204" pitchFamily="34" charset="0"/>
              </a:rPr>
              <a:t>Дополнительное образование детей с 5 до 18 лет в Кировской области за счет государства</a:t>
            </a:r>
          </a:p>
          <a:p>
            <a:pPr algn="ctr"/>
            <a:endParaRPr lang="ru-RU" sz="1000" dirty="0">
              <a:solidFill>
                <a:srgbClr val="0070C0"/>
              </a:solidFill>
              <a:latin typeface="Arial" panose="020B0604020202020204" pitchFamily="34" charset="0"/>
              <a:cs typeface="Arial" panose="020B0604020202020204" pitchFamily="34" charset="0"/>
            </a:endParaRPr>
          </a:p>
        </p:txBody>
      </p:sp>
      <p:sp>
        <p:nvSpPr>
          <p:cNvPr id="7" name="TextBox 6"/>
          <p:cNvSpPr txBox="1"/>
          <p:nvPr/>
        </p:nvSpPr>
        <p:spPr>
          <a:xfrm>
            <a:off x="3752348" y="1917799"/>
            <a:ext cx="4036189" cy="1481257"/>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1800" dirty="0" smtClean="0">
                <a:solidFill>
                  <a:srgbClr val="0070C0"/>
                </a:solidFill>
              </a:rPr>
              <a:t>Система персонифицированного финансирования </a:t>
            </a:r>
          </a:p>
          <a:p>
            <a:pPr algn="ctr">
              <a:lnSpc>
                <a:spcPct val="150000"/>
              </a:lnSpc>
            </a:pPr>
            <a:r>
              <a:rPr lang="ru-RU" sz="1800" dirty="0" smtClean="0">
                <a:solidFill>
                  <a:srgbClr val="0070C0"/>
                </a:solidFill>
              </a:rPr>
              <a:t>дополнительного образования </a:t>
            </a:r>
            <a:endParaRPr lang="ru-RU" sz="1800" dirty="0">
              <a:solidFill>
                <a:srgbClr val="0070C0"/>
              </a:solidFill>
            </a:endParaRPr>
          </a:p>
        </p:txBody>
      </p:sp>
      <p:pic>
        <p:nvPicPr>
          <p:cNvPr id="8" name="Рисунок 7"/>
          <p:cNvPicPr>
            <a:picLocks noChangeAspect="1"/>
          </p:cNvPicPr>
          <p:nvPr/>
        </p:nvPicPr>
        <p:blipFill rotWithShape="1">
          <a:blip r:embed="rId3" cstate="print"/>
          <a:srcRect t="15689" r="49080" b="22140"/>
          <a:stretch/>
        </p:blipFill>
        <p:spPr>
          <a:xfrm>
            <a:off x="330116" y="1710465"/>
            <a:ext cx="2789148" cy="4883972"/>
          </a:xfrm>
          <a:prstGeom prst="rect">
            <a:avLst/>
          </a:prstGeom>
        </p:spPr>
      </p:pic>
      <p:sp>
        <p:nvSpPr>
          <p:cNvPr id="9" name="TextBox 8"/>
          <p:cNvSpPr txBox="1"/>
          <p:nvPr/>
        </p:nvSpPr>
        <p:spPr>
          <a:xfrm>
            <a:off x="3752348" y="3581278"/>
            <a:ext cx="4036189" cy="715089"/>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ru-RU" sz="1800" dirty="0" smtClean="0">
                <a:solidFill>
                  <a:srgbClr val="0070C0"/>
                </a:solidFill>
              </a:rPr>
              <a:t>СЕРТИФИКАТ </a:t>
            </a:r>
          </a:p>
          <a:p>
            <a:pPr algn="ctr">
              <a:lnSpc>
                <a:spcPct val="100000"/>
              </a:lnSpc>
            </a:pPr>
            <a:r>
              <a:rPr lang="ru-RU" sz="1800" dirty="0" smtClean="0">
                <a:solidFill>
                  <a:srgbClr val="0070C0"/>
                </a:solidFill>
              </a:rPr>
              <a:t>дополнительного образования </a:t>
            </a:r>
            <a:endParaRPr lang="ru-RU" sz="1800" dirty="0">
              <a:solidFill>
                <a:srgbClr val="0070C0"/>
              </a:solidFill>
            </a:endParaRPr>
          </a:p>
        </p:txBody>
      </p:sp>
      <p:sp>
        <p:nvSpPr>
          <p:cNvPr id="10" name="Скругленный прямоугольник 9"/>
          <p:cNvSpPr/>
          <p:nvPr/>
        </p:nvSpPr>
        <p:spPr>
          <a:xfrm>
            <a:off x="3752347" y="4907457"/>
            <a:ext cx="4036190" cy="13280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dirty="0" smtClean="0">
                <a:solidFill>
                  <a:srgbClr val="00B050"/>
                </a:solidFill>
                <a:latin typeface="Arial" panose="020B0604020202020204" pitchFamily="34" charset="0"/>
                <a:cs typeface="Arial" panose="020B0604020202020204" pitchFamily="34" charset="0"/>
              </a:rPr>
              <a:t>предоставление права ребенку обучаться по программам дополнительного образования </a:t>
            </a:r>
          </a:p>
          <a:p>
            <a:pPr algn="ctr"/>
            <a:r>
              <a:rPr lang="ru-RU" dirty="0" smtClean="0">
                <a:solidFill>
                  <a:srgbClr val="00B050"/>
                </a:solidFill>
                <a:latin typeface="Arial" panose="020B0604020202020204" pitchFamily="34" charset="0"/>
                <a:cs typeface="Arial" panose="020B0604020202020204" pitchFamily="34" charset="0"/>
              </a:rPr>
              <a:t>за счет государства</a:t>
            </a:r>
            <a:endParaRPr lang="ru-RU" dirty="0">
              <a:solidFill>
                <a:srgbClr val="00B050"/>
              </a:solidFill>
              <a:latin typeface="Arial" panose="020B0604020202020204" pitchFamily="34" charset="0"/>
              <a:cs typeface="Arial" panose="020B0604020202020204" pitchFamily="34" charset="0"/>
            </a:endParaRPr>
          </a:p>
        </p:txBody>
      </p:sp>
      <p:sp>
        <p:nvSpPr>
          <p:cNvPr id="11" name="Стрелка влево 10"/>
          <p:cNvSpPr/>
          <p:nvPr/>
        </p:nvSpPr>
        <p:spPr>
          <a:xfrm rot="16200000">
            <a:off x="5542847" y="4445403"/>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12" name="Прямоугольник 11"/>
          <p:cNvSpPr/>
          <p:nvPr/>
        </p:nvSpPr>
        <p:spPr>
          <a:xfrm>
            <a:off x="8741111" y="3974111"/>
            <a:ext cx="1922321" cy="523220"/>
          </a:xfrm>
          <a:prstGeom prst="rect">
            <a:avLst/>
          </a:prstGeom>
        </p:spPr>
        <p:txBody>
          <a:bodyPr wrap="none">
            <a:spAutoFit/>
          </a:bodyPr>
          <a:lstStyle/>
          <a:p>
            <a:r>
              <a:rPr lang="ru-RU" sz="2800" b="1" u="sng" dirty="0">
                <a:solidFill>
                  <a:srgbClr val="0070C0"/>
                </a:solidFill>
                <a:latin typeface="Arial" panose="020B0604020202020204" pitchFamily="34" charset="0"/>
                <a:cs typeface="Arial" panose="020B0604020202020204" pitchFamily="34" charset="0"/>
              </a:rPr>
              <a:t>43.pfdo.ru</a:t>
            </a:r>
          </a:p>
        </p:txBody>
      </p:sp>
    </p:spTree>
    <p:extLst>
      <p:ext uri="{BB962C8B-B14F-4D97-AF65-F5344CB8AC3E}">
        <p14:creationId xmlns:p14="http://schemas.microsoft.com/office/powerpoint/2010/main" val="619616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4599" y="1110733"/>
            <a:ext cx="4110993" cy="715089"/>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2400" dirty="0" smtClean="0">
                <a:solidFill>
                  <a:srgbClr val="0070C0"/>
                </a:solidFill>
              </a:rPr>
              <a:t>Портал ПФДО: </a:t>
            </a:r>
            <a:r>
              <a:rPr lang="ru-RU" sz="2400" b="1" u="sng" dirty="0" smtClean="0">
                <a:solidFill>
                  <a:srgbClr val="0070C0"/>
                </a:solidFill>
              </a:rPr>
              <a:t>43.pfdo.ru</a:t>
            </a:r>
            <a:r>
              <a:rPr lang="ru-RU" sz="2400" dirty="0" smtClean="0">
                <a:solidFill>
                  <a:srgbClr val="0070C0"/>
                </a:solidFill>
              </a:rPr>
              <a:t> </a:t>
            </a:r>
            <a:endParaRPr lang="ru-RU" sz="2400" dirty="0">
              <a:solidFill>
                <a:srgbClr val="0070C0"/>
              </a:solidFill>
            </a:endParaRPr>
          </a:p>
        </p:txBody>
      </p:sp>
      <p:sp>
        <p:nvSpPr>
          <p:cNvPr id="3" name="TextBox 2"/>
          <p:cNvSpPr txBox="1"/>
          <p:nvPr/>
        </p:nvSpPr>
        <p:spPr>
          <a:xfrm>
            <a:off x="733609" y="158824"/>
            <a:ext cx="10631423" cy="783193"/>
          </a:xfrm>
          <a:prstGeom prst="roundRect">
            <a:avLst/>
          </a:prstGeom>
          <a:solidFill>
            <a:schemeClr val="accent6">
              <a:lumMod val="20000"/>
              <a:lumOff val="80000"/>
            </a:schemeClr>
          </a:solidFill>
        </p:spPr>
        <p:txBody>
          <a:bodyPr wrap="square" rtlCol="0">
            <a:spAutoFit/>
          </a:bodyPr>
          <a:lstStyle>
            <a:defPPr>
              <a:defRPr lang="ru-RU"/>
            </a:defPPr>
            <a:lvl1pPr algn="ctr">
              <a:defRPr sz="1000">
                <a:solidFill>
                  <a:srgbClr val="0070C0"/>
                </a:solidFill>
                <a:latin typeface="Arial" panose="020B0604020202020204" pitchFamily="34" charset="0"/>
                <a:cs typeface="Arial" panose="020B0604020202020204" pitchFamily="34" charset="0"/>
              </a:defRPr>
            </a:lvl1pPr>
          </a:lstStyle>
          <a:p>
            <a:r>
              <a:rPr lang="ru-RU" sz="2000" dirty="0" smtClean="0"/>
              <a:t>Работа </a:t>
            </a:r>
            <a:r>
              <a:rPr lang="ru-RU" sz="2000" dirty="0"/>
              <a:t>в </a:t>
            </a:r>
            <a:r>
              <a:rPr lang="ru-RU" sz="2000" dirty="0" smtClean="0"/>
              <a:t>региональном навигаторе </a:t>
            </a:r>
            <a:r>
              <a:rPr lang="ru-RU" sz="2000" dirty="0"/>
              <a:t>дополнительного образования </a:t>
            </a:r>
            <a:r>
              <a:rPr lang="ru-RU" sz="2000" dirty="0" smtClean="0"/>
              <a:t>детей </a:t>
            </a:r>
            <a:endParaRPr lang="ru-RU" sz="2000" dirty="0"/>
          </a:p>
          <a:p>
            <a:r>
              <a:rPr lang="ru-RU" sz="2000" dirty="0"/>
              <a:t>Кировской области</a:t>
            </a:r>
          </a:p>
        </p:txBody>
      </p:sp>
      <p:sp>
        <p:nvSpPr>
          <p:cNvPr id="4" name="TextBox 3"/>
          <p:cNvSpPr txBox="1"/>
          <p:nvPr/>
        </p:nvSpPr>
        <p:spPr>
          <a:xfrm>
            <a:off x="5891399" y="1110733"/>
            <a:ext cx="4110993" cy="639324"/>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2400" dirty="0" smtClean="0">
                <a:solidFill>
                  <a:srgbClr val="0070C0"/>
                </a:solidFill>
              </a:rPr>
              <a:t>Получить сертификат</a:t>
            </a:r>
            <a:endParaRPr lang="ru-RU" sz="2400" dirty="0">
              <a:solidFill>
                <a:srgbClr val="0070C0"/>
              </a:solidFill>
            </a:endParaRPr>
          </a:p>
        </p:txBody>
      </p:sp>
      <p:sp>
        <p:nvSpPr>
          <p:cNvPr id="5" name="Стрелка влево 4"/>
          <p:cNvSpPr/>
          <p:nvPr/>
        </p:nvSpPr>
        <p:spPr>
          <a:xfrm rot="16200000">
            <a:off x="6260145" y="1902698"/>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6" name="Стрелка влево 5"/>
          <p:cNvSpPr/>
          <p:nvPr/>
        </p:nvSpPr>
        <p:spPr>
          <a:xfrm rot="16200000">
            <a:off x="8664754" y="1902698"/>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7" name="TextBox 6"/>
          <p:cNvSpPr txBox="1"/>
          <p:nvPr/>
        </p:nvSpPr>
        <p:spPr>
          <a:xfrm>
            <a:off x="1285657" y="3586657"/>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1. Указать электронную почту</a:t>
            </a:r>
            <a:endParaRPr lang="ru-RU" dirty="0">
              <a:solidFill>
                <a:schemeClr val="accent6">
                  <a:lumMod val="50000"/>
                </a:schemeClr>
              </a:solidFill>
            </a:endParaRPr>
          </a:p>
        </p:txBody>
      </p:sp>
      <p:sp>
        <p:nvSpPr>
          <p:cNvPr id="8" name="TextBox 7"/>
          <p:cNvSpPr txBox="1"/>
          <p:nvPr/>
        </p:nvSpPr>
        <p:spPr>
          <a:xfrm>
            <a:off x="2935983" y="2416019"/>
            <a:ext cx="4110993" cy="549867"/>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2000" dirty="0" smtClean="0">
                <a:solidFill>
                  <a:srgbClr val="0070C0"/>
                </a:solidFill>
              </a:rPr>
              <a:t>Электронный сертификат</a:t>
            </a:r>
            <a:endParaRPr lang="ru-RU" sz="2000" dirty="0">
              <a:solidFill>
                <a:srgbClr val="0070C0"/>
              </a:solidFill>
            </a:endParaRPr>
          </a:p>
        </p:txBody>
      </p:sp>
      <p:sp>
        <p:nvSpPr>
          <p:cNvPr id="9" name="TextBox 8"/>
          <p:cNvSpPr txBox="1"/>
          <p:nvPr/>
        </p:nvSpPr>
        <p:spPr>
          <a:xfrm>
            <a:off x="7946895" y="2530054"/>
            <a:ext cx="4110993" cy="1123712"/>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ru-RU" sz="2000" dirty="0">
                <a:solidFill>
                  <a:srgbClr val="0070C0"/>
                </a:solidFill>
              </a:rPr>
              <a:t>Обратиться в учреждение для получения сертификата, указав  муниципалитет</a:t>
            </a:r>
          </a:p>
        </p:txBody>
      </p:sp>
      <p:sp>
        <p:nvSpPr>
          <p:cNvPr id="10" name="Стрелка влево 9"/>
          <p:cNvSpPr/>
          <p:nvPr/>
        </p:nvSpPr>
        <p:spPr>
          <a:xfrm rot="16200000">
            <a:off x="4788560" y="3145086"/>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11" name="TextBox 10"/>
          <p:cNvSpPr txBox="1"/>
          <p:nvPr/>
        </p:nvSpPr>
        <p:spPr>
          <a:xfrm>
            <a:off x="1285657" y="4152098"/>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a:solidFill>
                  <a:schemeClr val="accent6">
                    <a:lumMod val="50000"/>
                  </a:schemeClr>
                </a:solidFill>
              </a:rPr>
              <a:t>2</a:t>
            </a:r>
            <a:r>
              <a:rPr lang="ru-RU" dirty="0" smtClean="0">
                <a:solidFill>
                  <a:schemeClr val="accent6">
                    <a:lumMod val="50000"/>
                  </a:schemeClr>
                </a:solidFill>
              </a:rPr>
              <a:t>. Подтвердить электронную почту</a:t>
            </a:r>
            <a:endParaRPr lang="ru-RU" dirty="0">
              <a:solidFill>
                <a:schemeClr val="accent6">
                  <a:lumMod val="50000"/>
                </a:schemeClr>
              </a:solidFill>
            </a:endParaRPr>
          </a:p>
        </p:txBody>
      </p:sp>
      <p:sp>
        <p:nvSpPr>
          <p:cNvPr id="12" name="TextBox 11"/>
          <p:cNvSpPr txBox="1"/>
          <p:nvPr/>
        </p:nvSpPr>
        <p:spPr>
          <a:xfrm>
            <a:off x="1285656" y="4717539"/>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3. Выбрать муниципалитет</a:t>
            </a:r>
            <a:endParaRPr lang="ru-RU" dirty="0">
              <a:solidFill>
                <a:schemeClr val="accent6">
                  <a:lumMod val="50000"/>
                </a:schemeClr>
              </a:solidFill>
            </a:endParaRPr>
          </a:p>
        </p:txBody>
      </p:sp>
      <p:sp>
        <p:nvSpPr>
          <p:cNvPr id="13" name="TextBox 12"/>
          <p:cNvSpPr txBox="1"/>
          <p:nvPr/>
        </p:nvSpPr>
        <p:spPr>
          <a:xfrm>
            <a:off x="1285656" y="5258304"/>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4. Внести персональные данные ребенка</a:t>
            </a:r>
            <a:endParaRPr lang="ru-RU" dirty="0">
              <a:solidFill>
                <a:schemeClr val="accent6">
                  <a:lumMod val="50000"/>
                </a:schemeClr>
              </a:solidFill>
            </a:endParaRPr>
          </a:p>
        </p:txBody>
      </p:sp>
      <p:sp>
        <p:nvSpPr>
          <p:cNvPr id="14" name="TextBox 13"/>
          <p:cNvSpPr txBox="1"/>
          <p:nvPr/>
        </p:nvSpPr>
        <p:spPr>
          <a:xfrm>
            <a:off x="1285656" y="5799069"/>
            <a:ext cx="5651591"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5. Согласие на обработку персональных данных</a:t>
            </a:r>
            <a:endParaRPr lang="ru-RU" dirty="0">
              <a:solidFill>
                <a:schemeClr val="accent6">
                  <a:lumMod val="50000"/>
                </a:schemeClr>
              </a:solidFill>
            </a:endParaRPr>
          </a:p>
        </p:txBody>
      </p:sp>
      <p:sp>
        <p:nvSpPr>
          <p:cNvPr id="15" name="TextBox 14"/>
          <p:cNvSpPr txBox="1"/>
          <p:nvPr/>
        </p:nvSpPr>
        <p:spPr>
          <a:xfrm>
            <a:off x="1285656" y="6329606"/>
            <a:ext cx="5651591" cy="408623"/>
          </a:xfrm>
          <a:prstGeom prst="roundRect">
            <a:avLst/>
          </a:prstGeom>
          <a:solidFill>
            <a:srgbClr val="FFFF00"/>
          </a:solidFill>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pPr algn="l"/>
            <a:r>
              <a:rPr lang="ru-RU" dirty="0" smtClean="0">
                <a:solidFill>
                  <a:schemeClr val="accent6">
                    <a:lumMod val="50000"/>
                  </a:schemeClr>
                </a:solidFill>
              </a:rPr>
              <a:t>6. Нажать «Отправить заявку»</a:t>
            </a:r>
            <a:endParaRPr lang="ru-RU" dirty="0">
              <a:solidFill>
                <a:schemeClr val="accent6">
                  <a:lumMod val="50000"/>
                </a:schemeClr>
              </a:solidFill>
            </a:endParaRPr>
          </a:p>
        </p:txBody>
      </p:sp>
    </p:spTree>
    <p:extLst>
      <p:ext uri="{BB962C8B-B14F-4D97-AF65-F5344CB8AC3E}">
        <p14:creationId xmlns:p14="http://schemas.microsoft.com/office/powerpoint/2010/main" val="700636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7384" y="1098835"/>
            <a:ext cx="4110993" cy="639324"/>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2400" dirty="0" smtClean="0">
                <a:solidFill>
                  <a:srgbClr val="0070C0"/>
                </a:solidFill>
              </a:rPr>
              <a:t>Поиск в навигаторе</a:t>
            </a:r>
            <a:endParaRPr lang="ru-RU" sz="2400" dirty="0">
              <a:solidFill>
                <a:srgbClr val="0070C0"/>
              </a:solidFill>
            </a:endParaRPr>
          </a:p>
        </p:txBody>
      </p:sp>
      <p:sp>
        <p:nvSpPr>
          <p:cNvPr id="3" name="TextBox 2"/>
          <p:cNvSpPr txBox="1"/>
          <p:nvPr/>
        </p:nvSpPr>
        <p:spPr>
          <a:xfrm>
            <a:off x="733609" y="158824"/>
            <a:ext cx="10631423" cy="783193"/>
          </a:xfrm>
          <a:prstGeom prst="roundRect">
            <a:avLst/>
          </a:prstGeom>
          <a:solidFill>
            <a:schemeClr val="accent6">
              <a:lumMod val="20000"/>
              <a:lumOff val="80000"/>
            </a:schemeClr>
          </a:solidFill>
        </p:spPr>
        <p:txBody>
          <a:bodyPr wrap="square" rtlCol="0">
            <a:spAutoFit/>
          </a:bodyPr>
          <a:lstStyle>
            <a:defPPr>
              <a:defRPr lang="ru-RU"/>
            </a:defPPr>
            <a:lvl1pPr algn="ctr">
              <a:defRPr sz="1000">
                <a:solidFill>
                  <a:srgbClr val="0070C0"/>
                </a:solidFill>
                <a:latin typeface="Arial" panose="020B0604020202020204" pitchFamily="34" charset="0"/>
                <a:cs typeface="Arial" panose="020B0604020202020204" pitchFamily="34" charset="0"/>
              </a:defRPr>
            </a:lvl1pPr>
          </a:lstStyle>
          <a:p>
            <a:r>
              <a:rPr lang="ru-RU" sz="2000" dirty="0" smtClean="0"/>
              <a:t>Работа </a:t>
            </a:r>
            <a:r>
              <a:rPr lang="ru-RU" sz="2000" dirty="0"/>
              <a:t>в </a:t>
            </a:r>
            <a:r>
              <a:rPr lang="ru-RU" sz="2000" dirty="0" smtClean="0"/>
              <a:t>региональном навигаторе </a:t>
            </a:r>
            <a:r>
              <a:rPr lang="ru-RU" sz="2000" dirty="0"/>
              <a:t>дополнительного образования </a:t>
            </a:r>
            <a:r>
              <a:rPr lang="ru-RU" sz="2000" dirty="0" smtClean="0"/>
              <a:t>детей </a:t>
            </a:r>
            <a:endParaRPr lang="ru-RU" sz="2000" dirty="0"/>
          </a:p>
          <a:p>
            <a:r>
              <a:rPr lang="ru-RU" sz="2000" dirty="0"/>
              <a:t>Кировской области</a:t>
            </a:r>
          </a:p>
        </p:txBody>
      </p:sp>
      <p:sp>
        <p:nvSpPr>
          <p:cNvPr id="4" name="TextBox 3"/>
          <p:cNvSpPr txBox="1"/>
          <p:nvPr/>
        </p:nvSpPr>
        <p:spPr>
          <a:xfrm>
            <a:off x="575687" y="1098835"/>
            <a:ext cx="4110993" cy="639324"/>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50000"/>
              </a:lnSpc>
            </a:pPr>
            <a:r>
              <a:rPr lang="ru-RU" sz="2400" dirty="0" smtClean="0">
                <a:solidFill>
                  <a:srgbClr val="0070C0"/>
                </a:solidFill>
              </a:rPr>
              <a:t>Выбор на карте</a:t>
            </a:r>
            <a:endParaRPr lang="ru-RU" sz="2400" dirty="0">
              <a:solidFill>
                <a:srgbClr val="0070C0"/>
              </a:solidFill>
            </a:endParaRPr>
          </a:p>
        </p:txBody>
      </p:sp>
      <p:sp>
        <p:nvSpPr>
          <p:cNvPr id="5" name="Стрелка влево 4"/>
          <p:cNvSpPr/>
          <p:nvPr/>
        </p:nvSpPr>
        <p:spPr>
          <a:xfrm>
            <a:off x="5016155" y="1306035"/>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6" name="Стрелка влево 5"/>
          <p:cNvSpPr/>
          <p:nvPr/>
        </p:nvSpPr>
        <p:spPr>
          <a:xfrm rot="16200000">
            <a:off x="8664754" y="1902698"/>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7" name="TextBox 6"/>
          <p:cNvSpPr txBox="1"/>
          <p:nvPr/>
        </p:nvSpPr>
        <p:spPr>
          <a:xfrm>
            <a:off x="3631969" y="4436143"/>
            <a:ext cx="7328639"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r>
              <a:rPr lang="ru-RU" dirty="0" smtClean="0">
                <a:solidFill>
                  <a:schemeClr val="accent6">
                    <a:lumMod val="50000"/>
                  </a:schemeClr>
                </a:solidFill>
              </a:rPr>
              <a:t>Установить параметры выбора (фильтр)</a:t>
            </a:r>
            <a:endParaRPr lang="ru-RU" dirty="0">
              <a:solidFill>
                <a:schemeClr val="accent6">
                  <a:lumMod val="50000"/>
                </a:schemeClr>
              </a:solidFill>
            </a:endParaRPr>
          </a:p>
        </p:txBody>
      </p:sp>
      <p:sp>
        <p:nvSpPr>
          <p:cNvPr id="8" name="TextBox 7"/>
          <p:cNvSpPr txBox="1"/>
          <p:nvPr/>
        </p:nvSpPr>
        <p:spPr>
          <a:xfrm>
            <a:off x="2935983" y="2416019"/>
            <a:ext cx="4110993" cy="442674"/>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ru-RU" sz="2000" dirty="0" smtClean="0">
                <a:solidFill>
                  <a:srgbClr val="0070C0"/>
                </a:solidFill>
              </a:rPr>
              <a:t>По программам</a:t>
            </a:r>
            <a:endParaRPr lang="ru-RU" sz="2000" dirty="0">
              <a:solidFill>
                <a:srgbClr val="0070C0"/>
              </a:solidFill>
            </a:endParaRPr>
          </a:p>
        </p:txBody>
      </p:sp>
      <p:sp>
        <p:nvSpPr>
          <p:cNvPr id="9" name="TextBox 8"/>
          <p:cNvSpPr txBox="1"/>
          <p:nvPr/>
        </p:nvSpPr>
        <p:spPr>
          <a:xfrm>
            <a:off x="7673149" y="2416019"/>
            <a:ext cx="4110993" cy="442674"/>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ru-RU" sz="2000" dirty="0" smtClean="0">
                <a:solidFill>
                  <a:srgbClr val="0070C0"/>
                </a:solidFill>
              </a:rPr>
              <a:t>По организациям</a:t>
            </a:r>
            <a:endParaRPr lang="ru-RU" sz="2000" dirty="0">
              <a:solidFill>
                <a:srgbClr val="0070C0"/>
              </a:solidFill>
            </a:endParaRPr>
          </a:p>
        </p:txBody>
      </p:sp>
      <p:sp>
        <p:nvSpPr>
          <p:cNvPr id="10" name="Стрелка влево 9"/>
          <p:cNvSpPr/>
          <p:nvPr/>
        </p:nvSpPr>
        <p:spPr>
          <a:xfrm rot="16200000">
            <a:off x="4788560" y="3145086"/>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11" name="TextBox 10"/>
          <p:cNvSpPr txBox="1"/>
          <p:nvPr/>
        </p:nvSpPr>
        <p:spPr>
          <a:xfrm>
            <a:off x="3631969" y="5205896"/>
            <a:ext cx="7328639"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r>
              <a:rPr lang="ru-RU" dirty="0" smtClean="0">
                <a:solidFill>
                  <a:schemeClr val="accent6">
                    <a:lumMod val="50000"/>
                  </a:schemeClr>
                </a:solidFill>
              </a:rPr>
              <a:t>Узнать подробную информацию о программе</a:t>
            </a:r>
            <a:endParaRPr lang="ru-RU" dirty="0">
              <a:solidFill>
                <a:schemeClr val="accent6">
                  <a:lumMod val="50000"/>
                </a:schemeClr>
              </a:solidFill>
            </a:endParaRPr>
          </a:p>
        </p:txBody>
      </p:sp>
      <p:sp>
        <p:nvSpPr>
          <p:cNvPr id="12" name="TextBox 11"/>
          <p:cNvSpPr txBox="1"/>
          <p:nvPr/>
        </p:nvSpPr>
        <p:spPr>
          <a:xfrm>
            <a:off x="3631969" y="5975648"/>
            <a:ext cx="7328639"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ru-RU"/>
            </a:defPPr>
            <a:lvl1pPr algn="ctr">
              <a:defRPr>
                <a:solidFill>
                  <a:srgbClr val="00B050"/>
                </a:solidFill>
                <a:latin typeface="Arial" panose="020B0604020202020204" pitchFamily="34" charset="0"/>
                <a:cs typeface="Arial" panose="020B0604020202020204" pitchFamily="34" charset="0"/>
              </a:defRPr>
            </a:lvl1pPr>
          </a:lstStyle>
          <a:p>
            <a:r>
              <a:rPr lang="ru-RU" dirty="0" smtClean="0">
                <a:solidFill>
                  <a:schemeClr val="accent6">
                    <a:lumMod val="50000"/>
                  </a:schemeClr>
                </a:solidFill>
              </a:rPr>
              <a:t>Записаться в группу</a:t>
            </a:r>
            <a:endParaRPr lang="ru-RU" dirty="0">
              <a:solidFill>
                <a:schemeClr val="accent6">
                  <a:lumMod val="50000"/>
                </a:schemeClr>
              </a:solidFill>
            </a:endParaRPr>
          </a:p>
        </p:txBody>
      </p:sp>
      <p:sp>
        <p:nvSpPr>
          <p:cNvPr id="16" name="Стрелка влево 15"/>
          <p:cNvSpPr/>
          <p:nvPr/>
        </p:nvSpPr>
        <p:spPr>
          <a:xfrm rot="16200000">
            <a:off x="6397905" y="1887938"/>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17" name="Стрелка влево 16"/>
          <p:cNvSpPr/>
          <p:nvPr/>
        </p:nvSpPr>
        <p:spPr>
          <a:xfrm rot="16200000">
            <a:off x="9466403" y="3064323"/>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18" name="Правая фигурная скобка 17"/>
          <p:cNvSpPr/>
          <p:nvPr/>
        </p:nvSpPr>
        <p:spPr>
          <a:xfrm rot="5400000">
            <a:off x="7051905" y="-649781"/>
            <a:ext cx="451106" cy="9013368"/>
          </a:xfrm>
          <a:prstGeom prst="rightBrace">
            <a:avLst>
              <a:gd name="adj1" fmla="val 64394"/>
              <a:gd name="adj2" fmla="val 50507"/>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184902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2103" y="374735"/>
            <a:ext cx="8428382" cy="783193"/>
          </a:xfrm>
          <a:prstGeom prst="roundRect">
            <a:avLst/>
          </a:prstGeom>
          <a:solidFill>
            <a:schemeClr val="accent6">
              <a:lumMod val="20000"/>
              <a:lumOff val="80000"/>
            </a:schemeClr>
          </a:solidFill>
        </p:spPr>
        <p:txBody>
          <a:bodyPr wrap="square" rtlCol="0">
            <a:spAutoFit/>
          </a:bodyPr>
          <a:lstStyle>
            <a:defPPr>
              <a:defRPr lang="ru-RU"/>
            </a:defPPr>
            <a:lvl1pPr algn="ctr">
              <a:defRPr sz="1000">
                <a:solidFill>
                  <a:srgbClr val="0070C0"/>
                </a:solidFill>
                <a:latin typeface="Arial" panose="020B0604020202020204" pitchFamily="34" charset="0"/>
                <a:cs typeface="Arial" panose="020B0604020202020204" pitchFamily="34" charset="0"/>
              </a:defRPr>
            </a:lvl1pPr>
          </a:lstStyle>
          <a:p>
            <a:endParaRPr lang="ru-RU" dirty="0" smtClean="0"/>
          </a:p>
          <a:p>
            <a:r>
              <a:rPr lang="ru-RU" sz="2000" dirty="0" smtClean="0"/>
              <a:t>План-график работы классного руководителя </a:t>
            </a:r>
          </a:p>
          <a:p>
            <a:endParaRPr lang="ru-RU" dirty="0"/>
          </a:p>
        </p:txBody>
      </p:sp>
      <p:pic>
        <p:nvPicPr>
          <p:cNvPr id="4" name="Рисунок 3"/>
          <p:cNvPicPr>
            <a:picLocks noChangeAspect="1"/>
          </p:cNvPicPr>
          <p:nvPr/>
        </p:nvPicPr>
        <p:blipFill rotWithShape="1">
          <a:blip r:embed="rId3" cstate="email">
            <a:clrChange>
              <a:clrFrom>
                <a:srgbClr val="F9F9F9"/>
              </a:clrFrom>
              <a:clrTo>
                <a:srgbClr val="F9F9F9">
                  <a:alpha val="0"/>
                </a:srgbClr>
              </a:clrTo>
            </a:clrChange>
            <a:extLst>
              <a:ext uri="{28A0092B-C50C-407E-A947-70E740481C1C}">
                <a14:useLocalDpi xmlns:a14="http://schemas.microsoft.com/office/drawing/2010/main"/>
              </a:ext>
            </a:extLst>
          </a:blip>
          <a:srcRect/>
          <a:stretch/>
        </p:blipFill>
        <p:spPr>
          <a:xfrm>
            <a:off x="3431363" y="1328817"/>
            <a:ext cx="1358982" cy="1417558"/>
          </a:xfrm>
          <a:prstGeom prst="rect">
            <a:avLst/>
          </a:prstGeom>
        </p:spPr>
      </p:pic>
      <p:pic>
        <p:nvPicPr>
          <p:cNvPr id="5" name="Рисунок 4"/>
          <p:cNvPicPr>
            <a:picLocks noChangeAspect="1"/>
          </p:cNvPicPr>
          <p:nvPr/>
        </p:nvPicPr>
        <p:blipFill rotWithShape="1">
          <a:blip r:embed="rId4" cstate="email">
            <a:clrChange>
              <a:clrFrom>
                <a:srgbClr val="F9F9F9"/>
              </a:clrFrom>
              <a:clrTo>
                <a:srgbClr val="F9F9F9">
                  <a:alpha val="0"/>
                </a:srgbClr>
              </a:clrTo>
            </a:clrChange>
            <a:extLst>
              <a:ext uri="{28A0092B-C50C-407E-A947-70E740481C1C}">
                <a14:useLocalDpi xmlns:a14="http://schemas.microsoft.com/office/drawing/2010/main"/>
              </a:ext>
            </a:extLst>
          </a:blip>
          <a:srcRect/>
          <a:stretch/>
        </p:blipFill>
        <p:spPr>
          <a:xfrm>
            <a:off x="-102123" y="5014006"/>
            <a:ext cx="1114631" cy="1097281"/>
          </a:xfrm>
          <a:prstGeom prst="rect">
            <a:avLst/>
          </a:prstGeom>
        </p:spPr>
      </p:pic>
      <p:pic>
        <p:nvPicPr>
          <p:cNvPr id="6" name="Рисунок 5"/>
          <p:cNvPicPr>
            <a:picLocks noChangeAspect="1"/>
          </p:cNvPicPr>
          <p:nvPr/>
        </p:nvPicPr>
        <p:blipFill rotWithShape="1">
          <a:blip r:embed="rId5" cstate="email">
            <a:clrChange>
              <a:clrFrom>
                <a:srgbClr val="F9F9F9"/>
              </a:clrFrom>
              <a:clrTo>
                <a:srgbClr val="F9F9F9">
                  <a:alpha val="0"/>
                </a:srgbClr>
              </a:clrTo>
            </a:clrChange>
            <a:extLst>
              <a:ext uri="{28A0092B-C50C-407E-A947-70E740481C1C}">
                <a14:useLocalDpi xmlns:a14="http://schemas.microsoft.com/office/drawing/2010/main"/>
              </a:ext>
            </a:extLst>
          </a:blip>
          <a:srcRect/>
          <a:stretch/>
        </p:blipFill>
        <p:spPr>
          <a:xfrm>
            <a:off x="1281893" y="3454194"/>
            <a:ext cx="1185334" cy="870973"/>
          </a:xfrm>
          <a:prstGeom prst="rect">
            <a:avLst/>
          </a:prstGeom>
        </p:spPr>
      </p:pic>
      <p:sp>
        <p:nvSpPr>
          <p:cNvPr id="8" name="Скругленный прямоугольник 7"/>
          <p:cNvSpPr/>
          <p:nvPr/>
        </p:nvSpPr>
        <p:spPr>
          <a:xfrm>
            <a:off x="1012508" y="5014005"/>
            <a:ext cx="2425636" cy="936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000" b="1" dirty="0" smtClean="0"/>
              <a:t>Подготовительный этап</a:t>
            </a:r>
            <a:endParaRPr lang="ru-RU" sz="2000" b="1" dirty="0"/>
          </a:p>
        </p:txBody>
      </p:sp>
      <p:sp>
        <p:nvSpPr>
          <p:cNvPr id="9" name="Стрелка углом вверх 8"/>
          <p:cNvSpPr/>
          <p:nvPr/>
        </p:nvSpPr>
        <p:spPr>
          <a:xfrm rot="5400000" flipH="1">
            <a:off x="1892229" y="4266536"/>
            <a:ext cx="516367" cy="633629"/>
          </a:xfrm>
          <a:prstGeom prst="bentUpArrow">
            <a:avLst>
              <a:gd name="adj1" fmla="val 37500"/>
              <a:gd name="adj2" fmla="val 25000"/>
              <a:gd name="adj3" fmla="val 25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0" name="Скругленный прямоугольник 9"/>
          <p:cNvSpPr/>
          <p:nvPr/>
        </p:nvSpPr>
        <p:spPr>
          <a:xfrm>
            <a:off x="2609351" y="3265586"/>
            <a:ext cx="2460630" cy="936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000" b="1" dirty="0" smtClean="0"/>
              <a:t>Этап выбора программ ДО</a:t>
            </a:r>
            <a:endParaRPr lang="ru-RU" sz="2000" b="1" dirty="0"/>
          </a:p>
        </p:txBody>
      </p:sp>
      <p:sp>
        <p:nvSpPr>
          <p:cNvPr id="11" name="Стрелка углом вверх 10"/>
          <p:cNvSpPr/>
          <p:nvPr/>
        </p:nvSpPr>
        <p:spPr>
          <a:xfrm rot="5400000" flipH="1">
            <a:off x="4254829" y="2563740"/>
            <a:ext cx="516367" cy="633629"/>
          </a:xfrm>
          <a:prstGeom prst="bentUpArrow">
            <a:avLst>
              <a:gd name="adj1" fmla="val 37500"/>
              <a:gd name="adj2" fmla="val 25000"/>
              <a:gd name="adj3" fmla="val 25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2" name="Скругленный прямоугольник 11"/>
          <p:cNvSpPr/>
          <p:nvPr/>
        </p:nvSpPr>
        <p:spPr>
          <a:xfrm>
            <a:off x="4937761" y="1839168"/>
            <a:ext cx="2938271" cy="936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000" b="1" dirty="0"/>
              <a:t>Мониторинг выбора, </a:t>
            </a:r>
            <a:r>
              <a:rPr lang="ru-RU" sz="2000" b="1" dirty="0" smtClean="0"/>
              <a:t>посещаемости, изменений</a:t>
            </a:r>
            <a:endParaRPr lang="ru-RU" sz="2000" b="1" dirty="0"/>
          </a:p>
        </p:txBody>
      </p:sp>
      <p:sp>
        <p:nvSpPr>
          <p:cNvPr id="14" name="TextBox 13"/>
          <p:cNvSpPr txBox="1"/>
          <p:nvPr/>
        </p:nvSpPr>
        <p:spPr>
          <a:xfrm>
            <a:off x="5302231" y="4910986"/>
            <a:ext cx="6673658" cy="155427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600"/>
              </a:spcAft>
            </a:pPr>
            <a:r>
              <a:rPr lang="ru-RU" sz="1600" dirty="0" smtClean="0">
                <a:solidFill>
                  <a:srgbClr val="FF0000"/>
                </a:solidFill>
              </a:rPr>
              <a:t>Изучение информации </a:t>
            </a:r>
            <a:r>
              <a:rPr lang="ru-RU" sz="1600" dirty="0" smtClean="0">
                <a:solidFill>
                  <a:srgbClr val="0070C0"/>
                </a:solidFill>
              </a:rPr>
              <a:t>о системе ПФДО (методические рекомендации)</a:t>
            </a:r>
          </a:p>
          <a:p>
            <a:pPr>
              <a:spcAft>
                <a:spcPts val="600"/>
              </a:spcAft>
            </a:pPr>
            <a:r>
              <a:rPr lang="ru-RU" sz="1600" dirty="0" smtClean="0">
                <a:solidFill>
                  <a:srgbClr val="0070C0"/>
                </a:solidFill>
              </a:rPr>
              <a:t>Проведение родительских собраний, </a:t>
            </a:r>
            <a:r>
              <a:rPr lang="ru-RU" sz="1600" dirty="0" smtClean="0">
                <a:solidFill>
                  <a:srgbClr val="FF0000"/>
                </a:solidFill>
              </a:rPr>
              <a:t>информирование и анкетирование родителей</a:t>
            </a:r>
          </a:p>
          <a:p>
            <a:pPr>
              <a:spcAft>
                <a:spcPts val="600"/>
              </a:spcAft>
            </a:pPr>
            <a:r>
              <a:rPr lang="ru-RU" sz="1600" dirty="0" smtClean="0">
                <a:solidFill>
                  <a:srgbClr val="FF0000"/>
                </a:solidFill>
              </a:rPr>
              <a:t>Анкетирование обучающихся</a:t>
            </a:r>
            <a:r>
              <a:rPr lang="ru-RU" sz="1600" dirty="0">
                <a:solidFill>
                  <a:srgbClr val="0070C0"/>
                </a:solidFill>
              </a:rPr>
              <a:t>, знакомство с </a:t>
            </a:r>
            <a:r>
              <a:rPr lang="ru-RU" sz="1600" dirty="0" smtClean="0">
                <a:solidFill>
                  <a:srgbClr val="FF0000"/>
                </a:solidFill>
              </a:rPr>
              <a:t>Навигатором</a:t>
            </a:r>
          </a:p>
          <a:p>
            <a:pPr>
              <a:spcAft>
                <a:spcPts val="600"/>
              </a:spcAft>
            </a:pPr>
            <a:r>
              <a:rPr lang="ru-RU" sz="1600" dirty="0">
                <a:solidFill>
                  <a:srgbClr val="0070C0"/>
                </a:solidFill>
              </a:rPr>
              <a:t>Применение</a:t>
            </a:r>
            <a:r>
              <a:rPr lang="ru-RU" sz="1600" dirty="0" smtClean="0">
                <a:solidFill>
                  <a:srgbClr val="FF0000"/>
                </a:solidFill>
              </a:rPr>
              <a:t> методик определения интересов и склонностей</a:t>
            </a:r>
            <a:endParaRPr lang="ru-RU" sz="1600" dirty="0">
              <a:solidFill>
                <a:srgbClr val="FF0000"/>
              </a:solidFill>
            </a:endParaRPr>
          </a:p>
        </p:txBody>
      </p:sp>
      <p:sp>
        <p:nvSpPr>
          <p:cNvPr id="15" name="Стрелка вправо 14"/>
          <p:cNvSpPr/>
          <p:nvPr/>
        </p:nvSpPr>
        <p:spPr>
          <a:xfrm>
            <a:off x="3547873" y="5043789"/>
            <a:ext cx="1667710" cy="86310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solidFill>
                  <a:srgbClr val="FF0000"/>
                </a:solidFill>
                <a:latin typeface="Arial" panose="020B0604020202020204" pitchFamily="34" charset="0"/>
                <a:cs typeface="Arial" panose="020B0604020202020204" pitchFamily="34" charset="0"/>
              </a:rPr>
              <a:t>до 24.09</a:t>
            </a:r>
            <a:endParaRPr lang="ru-RU" sz="20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6919190" y="3208380"/>
            <a:ext cx="5056699"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1600" dirty="0" smtClean="0">
                <a:solidFill>
                  <a:srgbClr val="FF0000"/>
                </a:solidFill>
              </a:rPr>
              <a:t>Рекомендации по выбору </a:t>
            </a:r>
            <a:r>
              <a:rPr lang="ru-RU" sz="1600" dirty="0" smtClean="0">
                <a:solidFill>
                  <a:srgbClr val="0070C0"/>
                </a:solidFill>
              </a:rPr>
              <a:t>дополнительного образования для обучающихся (в </a:t>
            </a:r>
            <a:r>
              <a:rPr lang="ru-RU" sz="1600" dirty="0" err="1" smtClean="0">
                <a:solidFill>
                  <a:srgbClr val="0070C0"/>
                </a:solidFill>
              </a:rPr>
              <a:t>т.ч</a:t>
            </a:r>
            <a:r>
              <a:rPr lang="ru-RU" sz="1600" dirty="0" smtClean="0">
                <a:solidFill>
                  <a:srgbClr val="0070C0"/>
                </a:solidFill>
              </a:rPr>
              <a:t>. на портале ПФДО)</a:t>
            </a:r>
          </a:p>
          <a:p>
            <a:r>
              <a:rPr lang="ru-RU" sz="1600" dirty="0" smtClean="0">
                <a:solidFill>
                  <a:srgbClr val="FF0000"/>
                </a:solidFill>
              </a:rPr>
              <a:t>Помощь в выборе программ </a:t>
            </a:r>
            <a:r>
              <a:rPr lang="ru-RU" sz="1600" dirty="0" smtClean="0">
                <a:solidFill>
                  <a:srgbClr val="0070C0"/>
                </a:solidFill>
              </a:rPr>
              <a:t>дополнительного образования</a:t>
            </a:r>
            <a:endParaRPr lang="ru-RU" sz="1600" dirty="0"/>
          </a:p>
        </p:txBody>
      </p:sp>
      <p:sp>
        <p:nvSpPr>
          <p:cNvPr id="20" name="TextBox 19"/>
          <p:cNvSpPr txBox="1"/>
          <p:nvPr/>
        </p:nvSpPr>
        <p:spPr>
          <a:xfrm>
            <a:off x="10020361" y="2059177"/>
            <a:ext cx="195552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1600" dirty="0" smtClean="0">
                <a:solidFill>
                  <a:srgbClr val="FF0000"/>
                </a:solidFill>
              </a:rPr>
              <a:t>Сопровождение ИОМ </a:t>
            </a:r>
            <a:r>
              <a:rPr lang="ru-RU" sz="1600" dirty="0" smtClean="0">
                <a:solidFill>
                  <a:srgbClr val="0070C0"/>
                </a:solidFill>
              </a:rPr>
              <a:t>обучающихся</a:t>
            </a:r>
            <a:endParaRPr lang="ru-RU" sz="1600" dirty="0"/>
          </a:p>
        </p:txBody>
      </p:sp>
      <p:sp>
        <p:nvSpPr>
          <p:cNvPr id="18" name="Стрелка вправо 17"/>
          <p:cNvSpPr/>
          <p:nvPr/>
        </p:nvSpPr>
        <p:spPr>
          <a:xfrm>
            <a:off x="5251480" y="3277956"/>
            <a:ext cx="1667710" cy="86310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solidFill>
                  <a:srgbClr val="FF0000"/>
                </a:solidFill>
                <a:latin typeface="Arial" panose="020B0604020202020204" pitchFamily="34" charset="0"/>
                <a:cs typeface="Arial" panose="020B0604020202020204" pitchFamily="34" charset="0"/>
              </a:rPr>
              <a:t>до 26.09</a:t>
            </a:r>
            <a:endParaRPr lang="ru-RU" sz="2000" b="1" dirty="0">
              <a:solidFill>
                <a:srgbClr val="FF0000"/>
              </a:solidFill>
              <a:latin typeface="Arial" panose="020B0604020202020204" pitchFamily="34" charset="0"/>
              <a:cs typeface="Arial" panose="020B0604020202020204" pitchFamily="34" charset="0"/>
            </a:endParaRPr>
          </a:p>
        </p:txBody>
      </p:sp>
      <p:sp>
        <p:nvSpPr>
          <p:cNvPr id="21" name="Стрелка вправо 20"/>
          <p:cNvSpPr/>
          <p:nvPr/>
        </p:nvSpPr>
        <p:spPr>
          <a:xfrm>
            <a:off x="8023449" y="1664134"/>
            <a:ext cx="1897580" cy="1330032"/>
          </a:xfrm>
          <a:prstGeom prst="rightArrow">
            <a:avLst>
              <a:gd name="adj1" fmla="val 66500"/>
              <a:gd name="adj2" fmla="val 490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solidFill>
                  <a:srgbClr val="FF0000"/>
                </a:solidFill>
                <a:latin typeface="Arial" panose="020B0604020202020204" pitchFamily="34" charset="0"/>
                <a:cs typeface="Arial" panose="020B0604020202020204" pitchFamily="34" charset="0"/>
              </a:rPr>
              <a:t>В течение года</a:t>
            </a:r>
            <a:endParaRPr lang="ru-RU"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958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68399" y="760358"/>
            <a:ext cx="3241073" cy="2993494"/>
            <a:chOff x="216000" y="3672000"/>
            <a:chExt cx="1550520" cy="1538280"/>
          </a:xfrm>
        </p:grpSpPr>
        <p:pic>
          <p:nvPicPr>
            <p:cNvPr id="3" name="Picture 3_0"/>
            <p:cNvPicPr/>
            <p:nvPr/>
          </p:nvPicPr>
          <p:blipFill>
            <a:blip r:embed="rId2" cstate="print"/>
            <a:stretch/>
          </p:blipFill>
          <p:spPr>
            <a:xfrm>
              <a:off x="216000" y="3672000"/>
              <a:ext cx="1550520" cy="1538280"/>
            </a:xfrm>
            <a:prstGeom prst="rect">
              <a:avLst/>
            </a:prstGeom>
            <a:ln>
              <a:noFill/>
            </a:ln>
          </p:spPr>
        </p:pic>
        <p:pic>
          <p:nvPicPr>
            <p:cNvPr id="4" name="Picture 4_0"/>
            <p:cNvPicPr/>
            <p:nvPr/>
          </p:nvPicPr>
          <p:blipFill>
            <a:blip r:embed="rId3" cstate="print"/>
            <a:stretch/>
          </p:blipFill>
          <p:spPr>
            <a:xfrm>
              <a:off x="839160" y="4233600"/>
              <a:ext cx="275040" cy="375120"/>
            </a:xfrm>
            <a:prstGeom prst="rect">
              <a:avLst/>
            </a:prstGeom>
            <a:ln>
              <a:noFill/>
            </a:ln>
          </p:spPr>
        </p:pic>
      </p:grpSp>
      <p:sp>
        <p:nvSpPr>
          <p:cNvPr id="5" name="TextBox 4"/>
          <p:cNvSpPr txBox="1"/>
          <p:nvPr/>
        </p:nvSpPr>
        <p:spPr>
          <a:xfrm>
            <a:off x="3713684" y="605406"/>
            <a:ext cx="7547875" cy="4392692"/>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50000"/>
              </a:lnSpc>
            </a:pPr>
            <a:r>
              <a:rPr lang="ru-RU" sz="2400" b="1" dirty="0" smtClean="0">
                <a:solidFill>
                  <a:srgbClr val="0070C0"/>
                </a:solidFill>
              </a:rPr>
              <a:t>РЕГИОНАЛЬНЫЙ  МОДЕЛЬНЫЙ ЦЕНТР </a:t>
            </a:r>
          </a:p>
          <a:p>
            <a:pPr>
              <a:lnSpc>
                <a:spcPct val="150000"/>
              </a:lnSpc>
            </a:pPr>
            <a:r>
              <a:rPr lang="ru-RU" sz="2400" b="1" dirty="0" smtClean="0">
                <a:solidFill>
                  <a:srgbClr val="0070C0"/>
                </a:solidFill>
              </a:rPr>
              <a:t>КИРОВСКОЙ ОБЛАСТИ</a:t>
            </a:r>
          </a:p>
          <a:p>
            <a:pPr>
              <a:lnSpc>
                <a:spcPct val="150000"/>
              </a:lnSpc>
            </a:pPr>
            <a:endParaRPr lang="ru-RU" sz="2400" b="1" dirty="0" smtClean="0">
              <a:solidFill>
                <a:srgbClr val="0070C0"/>
              </a:solidFill>
            </a:endParaRPr>
          </a:p>
          <a:p>
            <a:pPr>
              <a:lnSpc>
                <a:spcPct val="150000"/>
              </a:lnSpc>
            </a:pPr>
            <a:r>
              <a:rPr lang="ru-RU" sz="2400" b="1" dirty="0" smtClean="0">
                <a:solidFill>
                  <a:srgbClr val="0070C0"/>
                </a:solidFill>
              </a:rPr>
              <a:t>г. Киров, ул. </a:t>
            </a:r>
            <a:r>
              <a:rPr lang="ru-RU" sz="2400" b="1" dirty="0" smtClean="0">
                <a:solidFill>
                  <a:srgbClr val="0070C0"/>
                </a:solidFill>
              </a:rPr>
              <a:t>Сурикова,21</a:t>
            </a:r>
          </a:p>
          <a:p>
            <a:pPr>
              <a:lnSpc>
                <a:spcPct val="150000"/>
              </a:lnSpc>
            </a:pPr>
            <a:endParaRPr lang="ru-RU" sz="2400" b="1" dirty="0" smtClean="0">
              <a:solidFill>
                <a:srgbClr val="0070C0"/>
              </a:solidFill>
            </a:endParaRPr>
          </a:p>
          <a:p>
            <a:pPr>
              <a:lnSpc>
                <a:spcPct val="150000"/>
              </a:lnSpc>
            </a:pPr>
            <a:r>
              <a:rPr lang="ru-RU" sz="2400" b="1" dirty="0" smtClean="0">
                <a:solidFill>
                  <a:srgbClr val="0070C0"/>
                </a:solidFill>
              </a:rPr>
              <a:t>Тел. </a:t>
            </a:r>
            <a:r>
              <a:rPr lang="ru-RU" sz="2400" b="1" dirty="0" smtClean="0">
                <a:solidFill>
                  <a:srgbClr val="0070C0"/>
                </a:solidFill>
              </a:rPr>
              <a:t>8 (8332) 57-00-05</a:t>
            </a:r>
          </a:p>
          <a:p>
            <a:pPr>
              <a:lnSpc>
                <a:spcPct val="150000"/>
              </a:lnSpc>
            </a:pPr>
            <a:r>
              <a:rPr lang="ru-RU" sz="2400" b="1" dirty="0">
                <a:solidFill>
                  <a:srgbClr val="0070C0"/>
                </a:solidFill>
              </a:rPr>
              <a:t> </a:t>
            </a:r>
            <a:r>
              <a:rPr lang="ru-RU" sz="2400" b="1" dirty="0" smtClean="0">
                <a:solidFill>
                  <a:srgbClr val="0070C0"/>
                </a:solidFill>
              </a:rPr>
              <a:t>       8 </a:t>
            </a:r>
            <a:r>
              <a:rPr lang="ru-RU" sz="2400" b="1" dirty="0">
                <a:solidFill>
                  <a:srgbClr val="0070C0"/>
                </a:solidFill>
              </a:rPr>
              <a:t>(8332) 57-00-06</a:t>
            </a:r>
            <a:endParaRPr lang="ru-RU" sz="2400" b="1" dirty="0" smtClean="0">
              <a:solidFill>
                <a:srgbClr val="0070C0"/>
              </a:solidFill>
            </a:endParaRPr>
          </a:p>
        </p:txBody>
      </p:sp>
    </p:spTree>
    <p:extLst>
      <p:ext uri="{BB962C8B-B14F-4D97-AF65-F5344CB8AC3E}">
        <p14:creationId xmlns:p14="http://schemas.microsoft.com/office/powerpoint/2010/main" val="295548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clrChange>
              <a:clrFrom>
                <a:srgbClr val="FFFFFF"/>
              </a:clrFrom>
              <a:clrTo>
                <a:srgbClr val="FFFFFF">
                  <a:alpha val="0"/>
                </a:srgbClr>
              </a:clrTo>
            </a:clrChange>
          </a:blip>
          <a:srcRect t="14933"/>
          <a:stretch/>
        </p:blipFill>
        <p:spPr>
          <a:xfrm>
            <a:off x="0" y="978265"/>
            <a:ext cx="9008410" cy="6013847"/>
          </a:xfrm>
          <a:prstGeom prst="rect">
            <a:avLst/>
          </a:prstGeom>
        </p:spPr>
      </p:pic>
      <p:sp>
        <p:nvSpPr>
          <p:cNvPr id="3" name="TextBox 2"/>
          <p:cNvSpPr txBox="1"/>
          <p:nvPr/>
        </p:nvSpPr>
        <p:spPr>
          <a:xfrm>
            <a:off x="1500378" y="195072"/>
            <a:ext cx="9696829" cy="783193"/>
          </a:xfrm>
          <a:prstGeom prst="roundRect">
            <a:avLst/>
          </a:prstGeom>
          <a:solidFill>
            <a:schemeClr val="accent6">
              <a:lumMod val="20000"/>
              <a:lumOff val="80000"/>
            </a:schemeClr>
          </a:solidFill>
        </p:spPr>
        <p:txBody>
          <a:bodyPr wrap="square" rtlCol="0">
            <a:spAutoFit/>
          </a:bodyPr>
          <a:lstStyle/>
          <a:p>
            <a:pPr algn="ctr"/>
            <a:r>
              <a:rPr lang="ru-RU" sz="2000" dirty="0" smtClean="0">
                <a:solidFill>
                  <a:srgbClr val="0070C0"/>
                </a:solidFill>
                <a:latin typeface="Arial" panose="020B0604020202020204" pitchFamily="34" charset="0"/>
                <a:cs typeface="Arial" panose="020B0604020202020204" pitchFamily="34" charset="0"/>
              </a:rPr>
              <a:t>Муниципальные образования, внедряющие персонифицированное финансирование дополнительного образования детей в 2020 году</a:t>
            </a:r>
            <a:endParaRPr lang="ru-RU" sz="1000" dirty="0">
              <a:solidFill>
                <a:srgbClr val="0070C0"/>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rotWithShape="1">
          <a:blip r:embed="rId3" cstate="print"/>
          <a:srcRect l="54308" t="27104" r="3436" b="8760"/>
          <a:stretch/>
        </p:blipFill>
        <p:spPr>
          <a:xfrm>
            <a:off x="9183464" y="3980688"/>
            <a:ext cx="2511552" cy="2877312"/>
          </a:xfrm>
          <a:prstGeom prst="roundRect">
            <a:avLst/>
          </a:prstGeom>
        </p:spPr>
      </p:pic>
      <p:sp>
        <p:nvSpPr>
          <p:cNvPr id="6" name="TextBox 5"/>
          <p:cNvSpPr txBox="1"/>
          <p:nvPr/>
        </p:nvSpPr>
        <p:spPr>
          <a:xfrm>
            <a:off x="9015665" y="1496446"/>
            <a:ext cx="2420431" cy="715089"/>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ru-RU" sz="1800" dirty="0" smtClean="0">
                <a:solidFill>
                  <a:srgbClr val="0070C0"/>
                </a:solidFill>
              </a:rPr>
              <a:t>Региональный </a:t>
            </a:r>
          </a:p>
          <a:p>
            <a:pPr algn="ctr">
              <a:lnSpc>
                <a:spcPct val="100000"/>
              </a:lnSpc>
            </a:pPr>
            <a:r>
              <a:rPr lang="ru-RU" sz="1800" dirty="0" smtClean="0">
                <a:solidFill>
                  <a:srgbClr val="0070C0"/>
                </a:solidFill>
              </a:rPr>
              <a:t>модельный центр</a:t>
            </a:r>
            <a:endParaRPr lang="ru-RU" sz="1800" dirty="0">
              <a:solidFill>
                <a:srgbClr val="0070C0"/>
              </a:solidFill>
            </a:endParaRPr>
          </a:p>
        </p:txBody>
      </p:sp>
      <p:sp>
        <p:nvSpPr>
          <p:cNvPr id="7" name="TextBox 6"/>
          <p:cNvSpPr txBox="1"/>
          <p:nvPr/>
        </p:nvSpPr>
        <p:spPr>
          <a:xfrm>
            <a:off x="9015664" y="2959486"/>
            <a:ext cx="2847152" cy="885349"/>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ru-RU" sz="2800" dirty="0" smtClean="0">
                <a:solidFill>
                  <a:srgbClr val="C00000"/>
                </a:solidFill>
              </a:rPr>
              <a:t>45</a:t>
            </a:r>
            <a:r>
              <a:rPr lang="ru-RU" sz="1800" dirty="0" smtClean="0">
                <a:solidFill>
                  <a:srgbClr val="0070C0"/>
                </a:solidFill>
              </a:rPr>
              <a:t> опорных центров в муниципалитетах</a:t>
            </a:r>
            <a:endParaRPr lang="ru-RU" sz="1800" dirty="0">
              <a:solidFill>
                <a:srgbClr val="0070C0"/>
              </a:solidFill>
            </a:endParaRPr>
          </a:p>
        </p:txBody>
      </p:sp>
      <p:sp>
        <p:nvSpPr>
          <p:cNvPr id="8" name="Стрелка влево 7"/>
          <p:cNvSpPr/>
          <p:nvPr/>
        </p:nvSpPr>
        <p:spPr>
          <a:xfrm rot="16200000">
            <a:off x="9998285" y="2438608"/>
            <a:ext cx="455191" cy="314860"/>
          </a:xfrm>
          <a:prstGeom prst="leftArrow">
            <a:avLst>
              <a:gd name="adj1" fmla="val 50000"/>
              <a:gd name="adj2" fmla="val 60250"/>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47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srcRect t="8492"/>
          <a:stretch/>
        </p:blipFill>
        <p:spPr>
          <a:xfrm>
            <a:off x="175831" y="731520"/>
            <a:ext cx="7596133" cy="6010656"/>
          </a:xfrm>
          <a:prstGeom prst="rect">
            <a:avLst/>
          </a:prstGeom>
        </p:spPr>
      </p:pic>
      <p:sp>
        <p:nvSpPr>
          <p:cNvPr id="3" name="TextBox 2"/>
          <p:cNvSpPr txBox="1"/>
          <p:nvPr/>
        </p:nvSpPr>
        <p:spPr>
          <a:xfrm>
            <a:off x="1500378" y="195072"/>
            <a:ext cx="9696829" cy="442674"/>
          </a:xfrm>
          <a:prstGeom prst="roundRect">
            <a:avLst/>
          </a:prstGeom>
          <a:solidFill>
            <a:schemeClr val="accent6">
              <a:lumMod val="20000"/>
              <a:lumOff val="80000"/>
            </a:schemeClr>
          </a:solidFill>
        </p:spPr>
        <p:txBody>
          <a:bodyPr wrap="square" rtlCol="0">
            <a:spAutoFit/>
          </a:bodyPr>
          <a:lstStyle/>
          <a:p>
            <a:pPr algn="ctr"/>
            <a:r>
              <a:rPr lang="ru-RU" sz="2000" dirty="0" smtClean="0">
                <a:solidFill>
                  <a:srgbClr val="0070C0"/>
                </a:solidFill>
                <a:latin typeface="Arial" panose="020B0604020202020204" pitchFamily="34" charset="0"/>
                <a:cs typeface="Arial" panose="020B0604020202020204" pitchFamily="34" charset="0"/>
              </a:rPr>
              <a:t>Информация о сертификатах</a:t>
            </a:r>
            <a:endParaRPr lang="ru-RU" sz="1000" dirty="0">
              <a:solidFill>
                <a:srgbClr val="0070C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rotWithShape="1">
          <a:blip r:embed="rId3" cstate="print">
            <a:clrChange>
              <a:clrFrom>
                <a:srgbClr val="FFFFFF"/>
              </a:clrFrom>
              <a:clrTo>
                <a:srgbClr val="FFFFFF">
                  <a:alpha val="0"/>
                </a:srgbClr>
              </a:clrTo>
            </a:clrChange>
          </a:blip>
          <a:srcRect t="13688"/>
          <a:stretch/>
        </p:blipFill>
        <p:spPr>
          <a:xfrm>
            <a:off x="7222939" y="2426207"/>
            <a:ext cx="4969061" cy="3828289"/>
          </a:xfrm>
          <a:prstGeom prst="rect">
            <a:avLst/>
          </a:prstGeom>
        </p:spPr>
      </p:pic>
      <p:sp>
        <p:nvSpPr>
          <p:cNvPr id="5" name="TextBox 4"/>
          <p:cNvSpPr txBox="1"/>
          <p:nvPr/>
        </p:nvSpPr>
        <p:spPr>
          <a:xfrm>
            <a:off x="8219506" y="1004410"/>
            <a:ext cx="3256728" cy="1464231"/>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ru-RU"/>
            </a:defPPr>
            <a:lvl1pPr>
              <a:lnSpc>
                <a:spcPct val="200000"/>
              </a:lnSpc>
              <a:defRPr sz="14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ct val="100000"/>
              </a:lnSpc>
            </a:pPr>
            <a:r>
              <a:rPr lang="ru-RU" sz="2000" dirty="0" smtClean="0">
                <a:solidFill>
                  <a:srgbClr val="0070C0"/>
                </a:solidFill>
              </a:rPr>
              <a:t>Уполномоченная организация </a:t>
            </a:r>
          </a:p>
          <a:p>
            <a:pPr algn="ctr">
              <a:lnSpc>
                <a:spcPct val="100000"/>
              </a:lnSpc>
            </a:pPr>
            <a:r>
              <a:rPr lang="ru-RU" sz="2000" b="1" dirty="0" smtClean="0">
                <a:solidFill>
                  <a:srgbClr val="C00000"/>
                </a:solidFill>
              </a:rPr>
              <a:t>НКО «Современные тенденции»</a:t>
            </a:r>
            <a:endParaRPr lang="ru-RU" sz="2000" b="1" dirty="0">
              <a:solidFill>
                <a:srgbClr val="C00000"/>
              </a:solidFill>
            </a:endParaRPr>
          </a:p>
        </p:txBody>
      </p:sp>
      <p:sp>
        <p:nvSpPr>
          <p:cNvPr id="6" name="Овал 5"/>
          <p:cNvSpPr/>
          <p:nvPr/>
        </p:nvSpPr>
        <p:spPr>
          <a:xfrm>
            <a:off x="8997696" y="3852672"/>
            <a:ext cx="1816608" cy="1036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НКО</a:t>
            </a:r>
          </a:p>
          <a:p>
            <a:pPr algn="ctr"/>
            <a:r>
              <a:rPr lang="ru-RU" sz="2400" b="1" dirty="0" smtClean="0">
                <a:solidFill>
                  <a:srgbClr val="C00000"/>
                </a:solidFill>
              </a:rPr>
              <a:t>СОНКО</a:t>
            </a:r>
          </a:p>
          <a:p>
            <a:pPr algn="ctr"/>
            <a:r>
              <a:rPr lang="ru-RU" sz="2400" b="1" dirty="0" smtClean="0">
                <a:solidFill>
                  <a:srgbClr val="C00000"/>
                </a:solidFill>
              </a:rPr>
              <a:t>МАУ</a:t>
            </a:r>
            <a:endParaRPr lang="ru-RU" sz="2400" b="1" dirty="0">
              <a:solidFill>
                <a:srgbClr val="C00000"/>
              </a:solidFill>
            </a:endParaRPr>
          </a:p>
        </p:txBody>
      </p:sp>
    </p:spTree>
    <p:extLst>
      <p:ext uri="{BB962C8B-B14F-4D97-AF65-F5344CB8AC3E}">
        <p14:creationId xmlns:p14="http://schemas.microsoft.com/office/powerpoint/2010/main" val="99355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srcRect t="14135"/>
          <a:stretch/>
        </p:blipFill>
        <p:spPr>
          <a:xfrm>
            <a:off x="979932" y="829055"/>
            <a:ext cx="8883396" cy="5844583"/>
          </a:xfrm>
          <a:prstGeom prst="rect">
            <a:avLst/>
          </a:prstGeom>
        </p:spPr>
      </p:pic>
      <p:sp>
        <p:nvSpPr>
          <p:cNvPr id="3" name="TextBox 2"/>
          <p:cNvSpPr txBox="1"/>
          <p:nvPr/>
        </p:nvSpPr>
        <p:spPr>
          <a:xfrm>
            <a:off x="1146239" y="207264"/>
            <a:ext cx="9696829" cy="442674"/>
          </a:xfrm>
          <a:prstGeom prst="roundRect">
            <a:avLst/>
          </a:prstGeom>
          <a:solidFill>
            <a:schemeClr val="accent6">
              <a:lumMod val="20000"/>
              <a:lumOff val="80000"/>
            </a:schemeClr>
          </a:solidFill>
        </p:spPr>
        <p:txBody>
          <a:bodyPr wrap="square" rtlCol="0">
            <a:spAutoFit/>
          </a:bodyPr>
          <a:lstStyle/>
          <a:p>
            <a:pPr algn="ctr"/>
            <a:r>
              <a:rPr lang="ru-RU" sz="2000" dirty="0" smtClean="0">
                <a:solidFill>
                  <a:srgbClr val="0070C0"/>
                </a:solidFill>
                <a:latin typeface="Arial" panose="020B0604020202020204" pitchFamily="34" charset="0"/>
                <a:cs typeface="Arial" panose="020B0604020202020204" pitchFamily="34" charset="0"/>
              </a:rPr>
              <a:t>Финансирование дополнительного образования</a:t>
            </a:r>
            <a:endParaRPr lang="ru-RU" sz="1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10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srcRect t="10047" b="2029"/>
          <a:stretch/>
        </p:blipFill>
        <p:spPr>
          <a:xfrm>
            <a:off x="1432147" y="914400"/>
            <a:ext cx="9088816" cy="6049684"/>
          </a:xfrm>
          <a:prstGeom prst="rect">
            <a:avLst/>
          </a:prstGeom>
        </p:spPr>
      </p:pic>
      <p:sp>
        <p:nvSpPr>
          <p:cNvPr id="3" name="TextBox 2"/>
          <p:cNvSpPr txBox="1"/>
          <p:nvPr/>
        </p:nvSpPr>
        <p:spPr>
          <a:xfrm>
            <a:off x="755904" y="195072"/>
            <a:ext cx="10441303" cy="442674"/>
          </a:xfrm>
          <a:prstGeom prst="roundRect">
            <a:avLst/>
          </a:prstGeom>
          <a:solidFill>
            <a:schemeClr val="accent6">
              <a:lumMod val="20000"/>
              <a:lumOff val="80000"/>
            </a:schemeClr>
          </a:solidFill>
        </p:spPr>
        <p:txBody>
          <a:bodyPr wrap="square" rtlCol="0">
            <a:spAutoFit/>
          </a:bodyPr>
          <a:lstStyle/>
          <a:p>
            <a:pPr algn="ctr"/>
            <a:r>
              <a:rPr lang="ru-RU" sz="2000" dirty="0" smtClean="0">
                <a:solidFill>
                  <a:srgbClr val="0070C0"/>
                </a:solidFill>
                <a:latin typeface="Arial" panose="020B0604020202020204" pitchFamily="34" charset="0"/>
                <a:cs typeface="Arial" panose="020B0604020202020204" pitchFamily="34" charset="0"/>
              </a:rPr>
              <a:t>Механизм оплаты образовательных услуг в системе ПФДО в Кировской области</a:t>
            </a:r>
            <a:endParaRPr lang="ru-RU" sz="1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529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srcRect t="16182" b="3965"/>
          <a:stretch/>
        </p:blipFill>
        <p:spPr>
          <a:xfrm>
            <a:off x="1194816" y="1133856"/>
            <a:ext cx="9973056" cy="5608320"/>
          </a:xfrm>
          <a:prstGeom prst="rect">
            <a:avLst/>
          </a:prstGeom>
        </p:spPr>
      </p:pic>
      <p:sp>
        <p:nvSpPr>
          <p:cNvPr id="3" name="TextBox 2"/>
          <p:cNvSpPr txBox="1"/>
          <p:nvPr/>
        </p:nvSpPr>
        <p:spPr>
          <a:xfrm>
            <a:off x="2921720" y="193024"/>
            <a:ext cx="6288020" cy="783193"/>
          </a:xfrm>
          <a:prstGeom prst="roundRect">
            <a:avLst/>
          </a:prstGeom>
          <a:solidFill>
            <a:schemeClr val="accent6">
              <a:lumMod val="20000"/>
              <a:lumOff val="80000"/>
            </a:schemeClr>
          </a:solidFill>
        </p:spPr>
        <p:txBody>
          <a:bodyPr wrap="square" rtlCol="0">
            <a:spAutoFit/>
          </a:bodyPr>
          <a:lstStyle/>
          <a:p>
            <a:pPr algn="ctr"/>
            <a:r>
              <a:rPr lang="ru-RU" sz="2000" dirty="0" smtClean="0">
                <a:solidFill>
                  <a:srgbClr val="0070C0"/>
                </a:solidFill>
                <a:latin typeface="Arial" panose="020B0604020202020204" pitchFamily="34" charset="0"/>
                <a:cs typeface="Arial" panose="020B0604020202020204" pitchFamily="34" charset="0"/>
              </a:rPr>
              <a:t>Участие классного руководителя в определении программ дополнительного образования</a:t>
            </a:r>
            <a:endParaRPr lang="ru-RU" sz="1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95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77" y="2661994"/>
            <a:ext cx="11341290" cy="612934"/>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spcBef>
                <a:spcPts val="300"/>
              </a:spcBef>
              <a:spcAft>
                <a:spcPts val="1200"/>
              </a:spcAft>
            </a:pPr>
            <a:r>
              <a:rPr lang="ru-RU" sz="2000" dirty="0" smtClean="0">
                <a:solidFill>
                  <a:srgbClr val="0070C0"/>
                </a:solidFill>
                <a:latin typeface="Arial" panose="020B0604020202020204" pitchFamily="34" charset="0"/>
                <a:cs typeface="Arial" panose="020B0604020202020204" pitchFamily="34" charset="0"/>
              </a:rPr>
              <a:t>официальный сайт ОО, электронный дневник, плакаты,  буклеты, информационные стенды</a:t>
            </a:r>
          </a:p>
        </p:txBody>
      </p:sp>
      <p:sp>
        <p:nvSpPr>
          <p:cNvPr id="23" name="TextBox 22"/>
          <p:cNvSpPr txBox="1"/>
          <p:nvPr/>
        </p:nvSpPr>
        <p:spPr>
          <a:xfrm>
            <a:off x="3092408" y="204671"/>
            <a:ext cx="6288020" cy="783193"/>
          </a:xfrm>
          <a:prstGeom prst="roundRect">
            <a:avLst/>
          </a:prstGeom>
          <a:solidFill>
            <a:schemeClr val="accent6">
              <a:lumMod val="20000"/>
              <a:lumOff val="80000"/>
            </a:schemeClr>
          </a:solidFill>
        </p:spPr>
        <p:txBody>
          <a:bodyPr wrap="square" rtlCol="0">
            <a:spAutoFit/>
          </a:bodyPr>
          <a:lstStyle/>
          <a:p>
            <a:pPr algn="ctr"/>
            <a:endParaRPr lang="ru-RU" sz="1000" dirty="0" smtClean="0">
              <a:solidFill>
                <a:srgbClr val="0070C0"/>
              </a:solidFill>
              <a:latin typeface="Arial" panose="020B0604020202020204" pitchFamily="34" charset="0"/>
              <a:cs typeface="Arial" panose="020B0604020202020204" pitchFamily="34" charset="0"/>
            </a:endParaRPr>
          </a:p>
          <a:p>
            <a:pPr algn="ctr"/>
            <a:r>
              <a:rPr lang="ru-RU" sz="2000" dirty="0" smtClean="0">
                <a:solidFill>
                  <a:srgbClr val="0070C0"/>
                </a:solidFill>
                <a:latin typeface="Arial" panose="020B0604020202020204" pitchFamily="34" charset="0"/>
                <a:cs typeface="Arial" panose="020B0604020202020204" pitchFamily="34" charset="0"/>
              </a:rPr>
              <a:t>Информирование обучающихся и родителей</a:t>
            </a:r>
          </a:p>
          <a:p>
            <a:pPr algn="ctr"/>
            <a:endParaRPr lang="ru-RU" sz="1000" dirty="0">
              <a:solidFill>
                <a:srgbClr val="0070C0"/>
              </a:solidFill>
              <a:latin typeface="Arial" panose="020B0604020202020204" pitchFamily="34" charset="0"/>
              <a:cs typeface="Arial" panose="020B0604020202020204" pitchFamily="34" charset="0"/>
            </a:endParaRPr>
          </a:p>
        </p:txBody>
      </p:sp>
      <p:pic>
        <p:nvPicPr>
          <p:cNvPr id="14" name="Рисунок 13"/>
          <p:cNvPicPr>
            <a:picLocks noChangeAspect="1"/>
          </p:cNvPicPr>
          <p:nvPr/>
        </p:nvPicPr>
        <p:blipFill rotWithShape="1">
          <a:blip r:embed="rId3" cstate="print">
            <a:clrChange>
              <a:clrFrom>
                <a:srgbClr val="FFFFFF"/>
              </a:clrFrom>
              <a:clrTo>
                <a:srgbClr val="FFFFFF">
                  <a:alpha val="0"/>
                </a:srgbClr>
              </a:clrTo>
            </a:clrChange>
            <a:duotone>
              <a:schemeClr val="accent5">
                <a:shade val="45000"/>
                <a:satMod val="135000"/>
              </a:schemeClr>
              <a:prstClr val="white"/>
            </a:duotone>
          </a:blip>
          <a:srcRect l="61054" t="76469" r="22631" b="3580"/>
          <a:stretch/>
        </p:blipFill>
        <p:spPr>
          <a:xfrm>
            <a:off x="7879172" y="1028808"/>
            <a:ext cx="1757518" cy="1681103"/>
          </a:xfrm>
          <a:prstGeom prst="rect">
            <a:avLst/>
          </a:prstGeom>
        </p:spPr>
      </p:pic>
      <p:pic>
        <p:nvPicPr>
          <p:cNvPr id="15" name="Рисунок 14"/>
          <p:cNvPicPr>
            <a:picLocks noChangeAspect="1"/>
          </p:cNvPicPr>
          <p:nvPr/>
        </p:nvPicPr>
        <p:blipFill rotWithShape="1">
          <a:blip r:embed="rId4" cstate="print">
            <a:clrChange>
              <a:clrFrom>
                <a:srgbClr val="FFFFFF"/>
              </a:clrFrom>
              <a:clrTo>
                <a:srgbClr val="FFFFFF">
                  <a:alpha val="0"/>
                </a:srgbClr>
              </a:clrTo>
            </a:clrChange>
          </a:blip>
          <a:srcRect l="26787" t="1351" r="54673" b="74937"/>
          <a:stretch/>
        </p:blipFill>
        <p:spPr>
          <a:xfrm>
            <a:off x="2770494" y="1100315"/>
            <a:ext cx="1693607" cy="1556289"/>
          </a:xfrm>
          <a:prstGeom prst="rect">
            <a:avLst/>
          </a:prstGeom>
        </p:spPr>
      </p:pic>
      <p:grpSp>
        <p:nvGrpSpPr>
          <p:cNvPr id="8" name="Группа 7"/>
          <p:cNvGrpSpPr/>
          <p:nvPr/>
        </p:nvGrpSpPr>
        <p:grpSpPr>
          <a:xfrm>
            <a:off x="4625987" y="1891018"/>
            <a:ext cx="3029803" cy="462976"/>
            <a:chOff x="5316095" y="2143746"/>
            <a:chExt cx="1250830" cy="528677"/>
          </a:xfrm>
        </p:grpSpPr>
        <p:sp>
          <p:nvSpPr>
            <p:cNvPr id="18" name="Стрелка влево 17"/>
            <p:cNvSpPr/>
            <p:nvPr/>
          </p:nvSpPr>
          <p:spPr>
            <a:xfrm flipH="1">
              <a:off x="5316095" y="2487758"/>
              <a:ext cx="1250830" cy="184665"/>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19" name="Стрелка влево 18"/>
            <p:cNvSpPr/>
            <p:nvPr/>
          </p:nvSpPr>
          <p:spPr>
            <a:xfrm>
              <a:off x="5316095" y="2143746"/>
              <a:ext cx="1250830" cy="184665"/>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grpSp>
      <p:grpSp>
        <p:nvGrpSpPr>
          <p:cNvPr id="21" name="Группа 20"/>
          <p:cNvGrpSpPr/>
          <p:nvPr/>
        </p:nvGrpSpPr>
        <p:grpSpPr>
          <a:xfrm>
            <a:off x="947983" y="3331084"/>
            <a:ext cx="10495128" cy="2303763"/>
            <a:chOff x="1102095" y="3752316"/>
            <a:chExt cx="10495128" cy="2303763"/>
          </a:xfrm>
        </p:grpSpPr>
        <p:sp>
          <p:nvSpPr>
            <p:cNvPr id="10" name="Скругленный прямоугольник 9"/>
            <p:cNvSpPr/>
            <p:nvPr/>
          </p:nvSpPr>
          <p:spPr>
            <a:xfrm>
              <a:off x="1102095" y="4277717"/>
              <a:ext cx="10263116" cy="1778362"/>
            </a:xfrm>
            <a:prstGeom prst="roundRect">
              <a:avLst/>
            </a:prstGeom>
            <a:ln w="82550" cmpd="thickThi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Прямоугольник 4"/>
            <p:cNvSpPr/>
            <p:nvPr/>
          </p:nvSpPr>
          <p:spPr>
            <a:xfrm>
              <a:off x="1818332" y="4320512"/>
              <a:ext cx="4096604" cy="1692771"/>
            </a:xfrm>
            <a:prstGeom prst="rect">
              <a:avLst/>
            </a:prstGeom>
          </p:spPr>
          <p:txBody>
            <a:bodyPr wrap="square">
              <a:spAutoFit/>
            </a:bodyPr>
            <a:lstStyle/>
            <a:p>
              <a:pPr>
                <a:lnSpc>
                  <a:spcPct val="130000"/>
                </a:lnSpc>
              </a:pPr>
              <a:r>
                <a:rPr lang="ru-RU" sz="2000" dirty="0">
                  <a:solidFill>
                    <a:srgbClr val="00B050"/>
                  </a:solidFill>
                  <a:latin typeface="Arial" panose="020B0604020202020204" pitchFamily="34" charset="0"/>
                  <a:cs typeface="Arial" panose="020B0604020202020204" pitchFamily="34" charset="0"/>
                </a:rPr>
                <a:t>Общая информация о ПФДО</a:t>
              </a:r>
            </a:p>
            <a:p>
              <a:pPr>
                <a:lnSpc>
                  <a:spcPct val="130000"/>
                </a:lnSpc>
              </a:pPr>
              <a:r>
                <a:rPr lang="ru-RU" sz="2000" dirty="0">
                  <a:solidFill>
                    <a:srgbClr val="00B050"/>
                  </a:solidFill>
                  <a:latin typeface="Arial" panose="020B0604020202020204" pitchFamily="34" charset="0"/>
                  <a:cs typeface="Arial" panose="020B0604020202020204" pitchFamily="34" charset="0"/>
                </a:rPr>
                <a:t>Нормативные документы</a:t>
              </a:r>
            </a:p>
            <a:p>
              <a:pPr>
                <a:lnSpc>
                  <a:spcPct val="130000"/>
                </a:lnSpc>
              </a:pPr>
              <a:r>
                <a:rPr lang="ru-RU" sz="2000" dirty="0">
                  <a:solidFill>
                    <a:srgbClr val="00B050"/>
                  </a:solidFill>
                  <a:latin typeface="Arial" panose="020B0604020202020204" pitchFamily="34" charset="0"/>
                  <a:cs typeface="Arial" panose="020B0604020202020204" pitchFamily="34" charset="0"/>
                </a:rPr>
                <a:t>Как получить сертификат?</a:t>
              </a:r>
            </a:p>
            <a:p>
              <a:pPr>
                <a:lnSpc>
                  <a:spcPct val="130000"/>
                </a:lnSpc>
              </a:pPr>
              <a:r>
                <a:rPr lang="ru-RU" sz="2000" dirty="0">
                  <a:solidFill>
                    <a:srgbClr val="00B050"/>
                  </a:solidFill>
                  <a:latin typeface="Arial" panose="020B0604020202020204" pitchFamily="34" charset="0"/>
                  <a:cs typeface="Arial" panose="020B0604020202020204" pitchFamily="34" charset="0"/>
                </a:rPr>
                <a:t>Памятки и </a:t>
              </a:r>
              <a:r>
                <a:rPr lang="ru-RU" sz="2000" dirty="0" smtClean="0">
                  <a:solidFill>
                    <a:srgbClr val="00B050"/>
                  </a:solidFill>
                  <a:latin typeface="Arial" panose="020B0604020202020204" pitchFamily="34" charset="0"/>
                  <a:cs typeface="Arial" panose="020B0604020202020204" pitchFamily="34" charset="0"/>
                </a:rPr>
                <a:t>инструкции</a:t>
              </a:r>
              <a:endParaRPr lang="ru-RU" sz="2000" dirty="0">
                <a:solidFill>
                  <a:srgbClr val="00B050"/>
                </a:solidFill>
                <a:latin typeface="Arial" panose="020B0604020202020204" pitchFamily="34" charset="0"/>
                <a:cs typeface="Arial" panose="020B0604020202020204" pitchFamily="34" charset="0"/>
              </a:endParaRPr>
            </a:p>
          </p:txBody>
        </p:sp>
        <p:sp>
          <p:nvSpPr>
            <p:cNvPr id="13" name="Прямоугольник 12"/>
            <p:cNvSpPr/>
            <p:nvPr/>
          </p:nvSpPr>
          <p:spPr>
            <a:xfrm>
              <a:off x="5905636" y="4318661"/>
              <a:ext cx="5691587" cy="1692771"/>
            </a:xfrm>
            <a:prstGeom prst="rect">
              <a:avLst/>
            </a:prstGeom>
          </p:spPr>
          <p:txBody>
            <a:bodyPr wrap="square">
              <a:spAutoFit/>
            </a:bodyPr>
            <a:lstStyle/>
            <a:p>
              <a:pPr>
                <a:lnSpc>
                  <a:spcPct val="130000"/>
                </a:lnSpc>
              </a:pPr>
              <a:r>
                <a:rPr lang="ru-RU" sz="2000" dirty="0" smtClean="0">
                  <a:solidFill>
                    <a:srgbClr val="00B050"/>
                  </a:solidFill>
                  <a:latin typeface="Arial" panose="020B0604020202020204" pitchFamily="34" charset="0"/>
                  <a:cs typeface="Arial" panose="020B0604020202020204" pitchFamily="34" charset="0"/>
                </a:rPr>
                <a:t>Часто </a:t>
              </a:r>
              <a:r>
                <a:rPr lang="ru-RU" sz="2000" dirty="0">
                  <a:solidFill>
                    <a:srgbClr val="00B050"/>
                  </a:solidFill>
                  <a:latin typeface="Arial" panose="020B0604020202020204" pitchFamily="34" charset="0"/>
                  <a:cs typeface="Arial" panose="020B0604020202020204" pitchFamily="34" charset="0"/>
                </a:rPr>
                <a:t>задаваемые вопросы</a:t>
              </a:r>
            </a:p>
            <a:p>
              <a:pPr>
                <a:lnSpc>
                  <a:spcPct val="130000"/>
                </a:lnSpc>
              </a:pPr>
              <a:r>
                <a:rPr lang="ru-RU" sz="2000" dirty="0">
                  <a:solidFill>
                    <a:srgbClr val="00B050"/>
                  </a:solidFill>
                  <a:latin typeface="Arial" panose="020B0604020202020204" pitchFamily="34" charset="0"/>
                  <a:cs typeface="Arial" panose="020B0604020202020204" pitchFamily="34" charset="0"/>
                </a:rPr>
                <a:t>Контакты МОЦ</a:t>
              </a:r>
            </a:p>
            <a:p>
              <a:pPr>
                <a:lnSpc>
                  <a:spcPct val="130000"/>
                </a:lnSpc>
              </a:pPr>
              <a:r>
                <a:rPr lang="ru-RU" sz="2000" dirty="0">
                  <a:solidFill>
                    <a:srgbClr val="00B050"/>
                  </a:solidFill>
                  <a:latin typeface="Arial" panose="020B0604020202020204" pitchFamily="34" charset="0"/>
                  <a:cs typeface="Arial" panose="020B0604020202020204" pitchFamily="34" charset="0"/>
                </a:rPr>
                <a:t>Ссылка на Навигатор</a:t>
              </a:r>
            </a:p>
            <a:p>
              <a:pPr>
                <a:lnSpc>
                  <a:spcPct val="130000"/>
                </a:lnSpc>
              </a:pPr>
              <a:r>
                <a:rPr lang="ru-RU" sz="2000" dirty="0" smtClean="0">
                  <a:solidFill>
                    <a:srgbClr val="00B050"/>
                  </a:solidFill>
                  <a:latin typeface="Arial" panose="020B0604020202020204" pitchFamily="34" charset="0"/>
                  <a:cs typeface="Arial" panose="020B0604020202020204" pitchFamily="34" charset="0"/>
                </a:rPr>
                <a:t>Программы </a:t>
              </a:r>
              <a:r>
                <a:rPr lang="ru-RU" sz="2000" dirty="0">
                  <a:solidFill>
                    <a:srgbClr val="00B050"/>
                  </a:solidFill>
                  <a:latin typeface="Arial" panose="020B0604020202020204" pitchFamily="34" charset="0"/>
                  <a:cs typeface="Arial" panose="020B0604020202020204" pitchFamily="34" charset="0"/>
                </a:rPr>
                <a:t>дополнительного </a:t>
              </a:r>
              <a:r>
                <a:rPr lang="ru-RU" sz="2000" dirty="0" smtClean="0">
                  <a:solidFill>
                    <a:srgbClr val="00B050"/>
                  </a:solidFill>
                  <a:latin typeface="Arial" panose="020B0604020202020204" pitchFamily="34" charset="0"/>
                  <a:cs typeface="Arial" panose="020B0604020202020204" pitchFamily="34" charset="0"/>
                </a:rPr>
                <a:t>образования</a:t>
              </a:r>
              <a:endParaRPr lang="ru-RU" sz="2000" dirty="0">
                <a:solidFill>
                  <a:srgbClr val="00B050"/>
                </a:solidFill>
                <a:latin typeface="Arial" panose="020B0604020202020204" pitchFamily="34" charset="0"/>
                <a:cs typeface="Arial" panose="020B0604020202020204" pitchFamily="34" charset="0"/>
              </a:endParaRPr>
            </a:p>
          </p:txBody>
        </p:sp>
        <p:sp>
          <p:nvSpPr>
            <p:cNvPr id="20" name="Стрелка влево 19"/>
            <p:cNvSpPr/>
            <p:nvPr/>
          </p:nvSpPr>
          <p:spPr>
            <a:xfrm rot="16200000">
              <a:off x="2203106" y="3804233"/>
              <a:ext cx="354962" cy="251127"/>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22" name="Стрелка влево 21"/>
            <p:cNvSpPr/>
            <p:nvPr/>
          </p:nvSpPr>
          <p:spPr>
            <a:xfrm rot="16200000">
              <a:off x="10091513" y="3804234"/>
              <a:ext cx="354962" cy="251127"/>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25" name="Стрелка влево 24"/>
            <p:cNvSpPr/>
            <p:nvPr/>
          </p:nvSpPr>
          <p:spPr>
            <a:xfrm rot="16200000">
              <a:off x="7441418" y="3804234"/>
              <a:ext cx="354962" cy="251127"/>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sp>
          <p:nvSpPr>
            <p:cNvPr id="26" name="Стрелка влево 25"/>
            <p:cNvSpPr/>
            <p:nvPr/>
          </p:nvSpPr>
          <p:spPr>
            <a:xfrm rot="16200000">
              <a:off x="4518983" y="3804234"/>
              <a:ext cx="354962" cy="251127"/>
            </a:xfrm>
            <a:prstGeom prst="lef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Arial" panose="020B0604020202020204" pitchFamily="34" charset="0"/>
                <a:cs typeface="Arial" panose="020B0604020202020204" pitchFamily="34" charset="0"/>
              </a:endParaRPr>
            </a:p>
          </p:txBody>
        </p:sp>
      </p:grpSp>
      <p:sp>
        <p:nvSpPr>
          <p:cNvPr id="2" name="TextBox 1"/>
          <p:cNvSpPr txBox="1"/>
          <p:nvPr/>
        </p:nvSpPr>
        <p:spPr>
          <a:xfrm>
            <a:off x="436728" y="1772327"/>
            <a:ext cx="2560136" cy="646331"/>
          </a:xfrm>
          <a:prstGeom prst="rect">
            <a:avLst/>
          </a:prstGeom>
          <a:noFill/>
        </p:spPr>
        <p:txBody>
          <a:bodyPr wrap="square" rtlCol="0">
            <a:spAutoFit/>
          </a:bodyPr>
          <a:lstStyle/>
          <a:p>
            <a:pPr algn="r"/>
            <a:r>
              <a:rPr lang="ru-RU" dirty="0" smtClean="0">
                <a:solidFill>
                  <a:srgbClr val="002060"/>
                </a:solidFill>
              </a:rPr>
              <a:t>общеобразовательная организация</a:t>
            </a:r>
            <a:endParaRPr lang="ru-RU" dirty="0">
              <a:solidFill>
                <a:srgbClr val="002060"/>
              </a:solidFill>
            </a:endParaRPr>
          </a:p>
        </p:txBody>
      </p:sp>
      <p:sp>
        <p:nvSpPr>
          <p:cNvPr id="17" name="TextBox 16"/>
          <p:cNvSpPr txBox="1"/>
          <p:nvPr/>
        </p:nvSpPr>
        <p:spPr>
          <a:xfrm>
            <a:off x="9559931" y="1660841"/>
            <a:ext cx="2560136" cy="923330"/>
          </a:xfrm>
          <a:prstGeom prst="rect">
            <a:avLst/>
          </a:prstGeom>
          <a:noFill/>
        </p:spPr>
        <p:txBody>
          <a:bodyPr wrap="square" rtlCol="0">
            <a:spAutoFit/>
          </a:bodyPr>
          <a:lstStyle/>
          <a:p>
            <a:r>
              <a:rPr lang="ru-RU" dirty="0" smtClean="0">
                <a:solidFill>
                  <a:srgbClr val="002060"/>
                </a:solidFill>
              </a:rPr>
              <a:t>организация дополнительного образования</a:t>
            </a:r>
            <a:endParaRPr lang="ru-RU" dirty="0">
              <a:solidFill>
                <a:srgbClr val="002060"/>
              </a:solidFill>
            </a:endParaRPr>
          </a:p>
        </p:txBody>
      </p:sp>
      <p:sp>
        <p:nvSpPr>
          <p:cNvPr id="24" name="Прямоугольник 23"/>
          <p:cNvSpPr/>
          <p:nvPr/>
        </p:nvSpPr>
        <p:spPr>
          <a:xfrm>
            <a:off x="1797978" y="5815173"/>
            <a:ext cx="9133725" cy="8835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solidFill>
                  <a:srgbClr val="002060"/>
                </a:solidFill>
                <a:latin typeface="Arial" pitchFamily="34" charset="0"/>
                <a:cs typeface="Arial" pitchFamily="34" charset="0"/>
              </a:rPr>
              <a:t>Обучающийся выбирает организацию ДО в своем муниципалитете</a:t>
            </a:r>
          </a:p>
          <a:p>
            <a:pPr algn="just"/>
            <a:r>
              <a:rPr lang="ru-RU" dirty="0" smtClean="0">
                <a:solidFill>
                  <a:srgbClr val="002060"/>
                </a:solidFill>
                <a:latin typeface="Arial" pitchFamily="34" charset="0"/>
                <a:cs typeface="Arial" pitchFamily="34" charset="0"/>
              </a:rPr>
              <a:t>Обучающийся может выбрать  от 1 до 3 программ ДО в районе проживания</a:t>
            </a:r>
          </a:p>
          <a:p>
            <a:pPr algn="just"/>
            <a:r>
              <a:rPr lang="ru-RU" dirty="0" smtClean="0">
                <a:solidFill>
                  <a:srgbClr val="002060"/>
                </a:solidFill>
                <a:latin typeface="Arial" pitchFamily="34" charset="0"/>
                <a:cs typeface="Arial" pitchFamily="34" charset="0"/>
              </a:rPr>
              <a:t>Финансирование услуг по ДО за счет средств соответствующих бюджетов  </a:t>
            </a:r>
          </a:p>
        </p:txBody>
      </p:sp>
      <p:sp>
        <p:nvSpPr>
          <p:cNvPr id="27" name="Прямоугольник 26"/>
          <p:cNvSpPr/>
          <p:nvPr/>
        </p:nvSpPr>
        <p:spPr>
          <a:xfrm>
            <a:off x="1266795" y="5620062"/>
            <a:ext cx="489238" cy="1107996"/>
          </a:xfrm>
          <a:prstGeom prst="rect">
            <a:avLst/>
          </a:prstGeom>
          <a:noFill/>
          <a:ln>
            <a:noFill/>
          </a:ln>
        </p:spPr>
        <p:txBody>
          <a:bodyPr wrap="none" lIns="91440" tIns="45720" rIns="91440" bIns="45720">
            <a:spAutoFit/>
          </a:bodyPr>
          <a:lstStyle/>
          <a:p>
            <a:pPr algn="ctr"/>
            <a:r>
              <a:rPr lang="ru-RU" sz="6600" b="1" cap="none" spc="0" dirty="0" smtClean="0">
                <a:ln w="22225">
                  <a:solidFill>
                    <a:schemeClr val="accent2"/>
                  </a:solidFill>
                  <a:prstDash val="solid"/>
                </a:ln>
                <a:solidFill>
                  <a:srgbClr val="C00000"/>
                </a:solidFill>
                <a:effectLst/>
                <a:latin typeface="Bookman Old Style" pitchFamily="18" charset="0"/>
              </a:rPr>
              <a:t>!</a:t>
            </a:r>
            <a:endParaRPr lang="ru-RU" sz="6600" b="1" cap="none" spc="0" dirty="0">
              <a:ln w="22225">
                <a:solidFill>
                  <a:schemeClr val="accent2"/>
                </a:solidFill>
                <a:prstDash val="solid"/>
              </a:ln>
              <a:solidFill>
                <a:srgbClr val="C00000"/>
              </a:solidFill>
              <a:effectLst/>
              <a:latin typeface="Bookman Old Style" pitchFamily="18" charset="0"/>
            </a:endParaRPr>
          </a:p>
        </p:txBody>
      </p:sp>
    </p:spTree>
    <p:extLst>
      <p:ext uri="{BB962C8B-B14F-4D97-AF65-F5344CB8AC3E}">
        <p14:creationId xmlns:p14="http://schemas.microsoft.com/office/powerpoint/2010/main" val="540004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6045" r="13542"/>
          <a:stretch/>
        </p:blipFill>
        <p:spPr>
          <a:xfrm>
            <a:off x="5311367" y="2941892"/>
            <a:ext cx="2283266" cy="3136120"/>
          </a:xfrm>
          <a:prstGeom prst="rect">
            <a:avLst/>
          </a:prstGeom>
        </p:spPr>
      </p:pic>
      <p:sp>
        <p:nvSpPr>
          <p:cNvPr id="2" name="TextBox 1"/>
          <p:cNvSpPr txBox="1"/>
          <p:nvPr/>
        </p:nvSpPr>
        <p:spPr>
          <a:xfrm>
            <a:off x="3092408" y="204671"/>
            <a:ext cx="6288020" cy="783193"/>
          </a:xfrm>
          <a:prstGeom prst="roundRect">
            <a:avLst/>
          </a:prstGeom>
          <a:solidFill>
            <a:schemeClr val="accent6">
              <a:lumMod val="20000"/>
              <a:lumOff val="80000"/>
            </a:schemeClr>
          </a:solidFill>
        </p:spPr>
        <p:txBody>
          <a:bodyPr wrap="square" rtlCol="0">
            <a:spAutoFit/>
          </a:bodyPr>
          <a:lstStyle/>
          <a:p>
            <a:pPr algn="ctr"/>
            <a:endParaRPr lang="ru-RU" sz="1000" dirty="0" smtClean="0">
              <a:solidFill>
                <a:srgbClr val="0070C0"/>
              </a:solidFill>
              <a:latin typeface="Arial" panose="020B0604020202020204" pitchFamily="34" charset="0"/>
              <a:cs typeface="Arial" panose="020B0604020202020204" pitchFamily="34" charset="0"/>
            </a:endParaRPr>
          </a:p>
          <a:p>
            <a:pPr algn="ctr"/>
            <a:r>
              <a:rPr lang="ru-RU" sz="2000" dirty="0" smtClean="0">
                <a:solidFill>
                  <a:srgbClr val="0070C0"/>
                </a:solidFill>
                <a:latin typeface="Arial" panose="020B0604020202020204" pitchFamily="34" charset="0"/>
                <a:cs typeface="Arial" panose="020B0604020202020204" pitchFamily="34" charset="0"/>
              </a:rPr>
              <a:t>Роль классного руководителя</a:t>
            </a:r>
          </a:p>
          <a:p>
            <a:pPr algn="ctr"/>
            <a:endParaRPr lang="ru-RU" sz="1000" dirty="0">
              <a:solidFill>
                <a:srgbClr val="0070C0"/>
              </a:solidFill>
              <a:latin typeface="Arial" panose="020B0604020202020204" pitchFamily="34" charset="0"/>
              <a:cs typeface="Arial" panose="020B0604020202020204" pitchFamily="34" charset="0"/>
            </a:endParaRPr>
          </a:p>
        </p:txBody>
      </p:sp>
      <p:sp>
        <p:nvSpPr>
          <p:cNvPr id="15" name="Скругленный прямоугольник 14"/>
          <p:cNvSpPr/>
          <p:nvPr/>
        </p:nvSpPr>
        <p:spPr>
          <a:xfrm>
            <a:off x="108221" y="1420649"/>
            <a:ext cx="5527497" cy="715089"/>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solidFill>
                  <a:srgbClr val="0070C0"/>
                </a:solidFill>
                <a:latin typeface="Arial" panose="020B0604020202020204" pitchFamily="34" charset="0"/>
                <a:cs typeface="Arial" panose="020B0604020202020204" pitchFamily="34" charset="0"/>
              </a:rPr>
              <a:t>Оказание помощи в выборе индивидуальных образовательных маршрутов </a:t>
            </a:r>
            <a:r>
              <a:rPr lang="ru-RU" dirty="0" smtClean="0">
                <a:solidFill>
                  <a:srgbClr val="C00000"/>
                </a:solidFill>
                <a:latin typeface="Arial" panose="020B0604020202020204" pitchFamily="34" charset="0"/>
                <a:cs typeface="Arial" panose="020B0604020202020204" pitchFamily="34" charset="0"/>
              </a:rPr>
              <a:t>обучающихся </a:t>
            </a:r>
            <a:endParaRPr lang="ru-RU" dirty="0">
              <a:solidFill>
                <a:srgbClr val="C00000"/>
              </a:solidFill>
              <a:latin typeface="Arial" panose="020B0604020202020204" pitchFamily="34" charset="0"/>
              <a:cs typeface="Arial" panose="020B0604020202020204" pitchFamily="34" charset="0"/>
            </a:endParaRPr>
          </a:p>
        </p:txBody>
      </p:sp>
      <p:sp>
        <p:nvSpPr>
          <p:cNvPr id="16" name="Скругленный прямоугольник 15"/>
          <p:cNvSpPr/>
          <p:nvPr/>
        </p:nvSpPr>
        <p:spPr>
          <a:xfrm>
            <a:off x="6229231" y="1409236"/>
            <a:ext cx="5527497" cy="684000"/>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ru-RU" dirty="0" smtClean="0">
                <a:solidFill>
                  <a:srgbClr val="00B050"/>
                </a:solidFill>
                <a:latin typeface="Arial" panose="020B0604020202020204" pitchFamily="34" charset="0"/>
                <a:cs typeface="Arial" panose="020B0604020202020204" pitchFamily="34" charset="0"/>
              </a:rPr>
              <a:t>Выстраивание системы работы с </a:t>
            </a:r>
            <a:r>
              <a:rPr lang="ru-RU" dirty="0" smtClean="0">
                <a:solidFill>
                  <a:srgbClr val="C00000"/>
                </a:solidFill>
                <a:latin typeface="Arial" panose="020B0604020202020204" pitchFamily="34" charset="0"/>
                <a:cs typeface="Arial" panose="020B0604020202020204" pitchFamily="34" charset="0"/>
              </a:rPr>
              <a:t>родителями</a:t>
            </a:r>
            <a:endParaRPr lang="ru-RU" dirty="0">
              <a:solidFill>
                <a:srgbClr val="C00000"/>
              </a:solidFill>
              <a:latin typeface="Arial" panose="020B0604020202020204" pitchFamily="34" charset="0"/>
              <a:cs typeface="Arial" panose="020B0604020202020204" pitchFamily="34" charset="0"/>
            </a:endParaRPr>
          </a:p>
        </p:txBody>
      </p:sp>
      <p:sp>
        <p:nvSpPr>
          <p:cNvPr id="17" name="Скругленный прямоугольник 16"/>
          <p:cNvSpPr/>
          <p:nvPr/>
        </p:nvSpPr>
        <p:spPr>
          <a:xfrm>
            <a:off x="126882" y="2455309"/>
            <a:ext cx="4644331" cy="715089"/>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solidFill>
                  <a:srgbClr val="0070C0"/>
                </a:solidFill>
                <a:latin typeface="Arial" panose="020B0604020202020204" pitchFamily="34" charset="0"/>
                <a:cs typeface="Arial" panose="020B0604020202020204" pitchFamily="34" charset="0"/>
              </a:rPr>
              <a:t>Выявление интересов и склонностей обучающихся</a:t>
            </a:r>
          </a:p>
        </p:txBody>
      </p:sp>
      <p:sp>
        <p:nvSpPr>
          <p:cNvPr id="18" name="Скругленный прямоугольник 17"/>
          <p:cNvSpPr/>
          <p:nvPr/>
        </p:nvSpPr>
        <p:spPr>
          <a:xfrm>
            <a:off x="126882" y="3429375"/>
            <a:ext cx="4644331" cy="1208842"/>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solidFill>
                  <a:srgbClr val="0070C0"/>
                </a:solidFill>
                <a:latin typeface="Arial" panose="020B0604020202020204" pitchFamily="34" charset="0"/>
                <a:cs typeface="Arial" panose="020B0604020202020204" pitchFamily="34" charset="0"/>
              </a:rPr>
              <a:t>Помощь в определении направлений деятельности</a:t>
            </a:r>
          </a:p>
          <a:p>
            <a:pPr algn="ctr"/>
            <a:endParaRPr lang="ru-RU" sz="1000" dirty="0" smtClean="0">
              <a:solidFill>
                <a:srgbClr val="0070C0"/>
              </a:solidFill>
              <a:latin typeface="Arial" panose="020B0604020202020204" pitchFamily="34" charset="0"/>
              <a:cs typeface="Arial" panose="020B0604020202020204" pitchFamily="34" charset="0"/>
            </a:endParaRPr>
          </a:p>
          <a:p>
            <a:pPr algn="ctr"/>
            <a:r>
              <a:rPr lang="ru-RU" dirty="0" err="1" smtClean="0">
                <a:solidFill>
                  <a:srgbClr val="0070C0"/>
                </a:solidFill>
                <a:latin typeface="Arial" panose="020B0604020202020204" pitchFamily="34" charset="0"/>
                <a:cs typeface="Arial" panose="020B0604020202020204" pitchFamily="34" charset="0"/>
              </a:rPr>
              <a:t>Профориентационная</a:t>
            </a:r>
            <a:r>
              <a:rPr lang="ru-RU" dirty="0" smtClean="0">
                <a:solidFill>
                  <a:srgbClr val="0070C0"/>
                </a:solidFill>
                <a:latin typeface="Arial" panose="020B0604020202020204" pitchFamily="34" charset="0"/>
                <a:cs typeface="Arial" panose="020B0604020202020204" pitchFamily="34" charset="0"/>
              </a:rPr>
              <a:t> работа</a:t>
            </a:r>
          </a:p>
        </p:txBody>
      </p:sp>
      <p:sp>
        <p:nvSpPr>
          <p:cNvPr id="19" name="Скругленный прямоугольник 18"/>
          <p:cNvSpPr/>
          <p:nvPr/>
        </p:nvSpPr>
        <p:spPr>
          <a:xfrm>
            <a:off x="126882" y="5871261"/>
            <a:ext cx="4644331" cy="715089"/>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solidFill>
                  <a:srgbClr val="0070C0"/>
                </a:solidFill>
                <a:latin typeface="Arial" panose="020B0604020202020204" pitchFamily="34" charset="0"/>
                <a:cs typeface="Arial" panose="020B0604020202020204" pitchFamily="34" charset="0"/>
              </a:rPr>
              <a:t>Мониторинг занятости обучающихся в системе дополнительного образования</a:t>
            </a:r>
          </a:p>
        </p:txBody>
      </p:sp>
      <p:sp>
        <p:nvSpPr>
          <p:cNvPr id="20" name="Скругленный прямоугольник 19"/>
          <p:cNvSpPr/>
          <p:nvPr/>
        </p:nvSpPr>
        <p:spPr>
          <a:xfrm>
            <a:off x="8142464" y="2609434"/>
            <a:ext cx="3618103"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ru-RU" dirty="0" smtClean="0">
                <a:solidFill>
                  <a:srgbClr val="00B050"/>
                </a:solidFill>
                <a:latin typeface="Arial" panose="020B0604020202020204" pitchFamily="34" charset="0"/>
                <a:cs typeface="Arial" panose="020B0604020202020204" pitchFamily="34" charset="0"/>
              </a:rPr>
              <a:t>Информирование</a:t>
            </a:r>
            <a:endParaRPr lang="ru-RU" dirty="0">
              <a:solidFill>
                <a:srgbClr val="00B050"/>
              </a:solidFill>
              <a:latin typeface="Arial" panose="020B0604020202020204" pitchFamily="34" charset="0"/>
              <a:cs typeface="Arial" panose="020B0604020202020204" pitchFamily="34" charset="0"/>
            </a:endParaRPr>
          </a:p>
        </p:txBody>
      </p:sp>
      <p:sp>
        <p:nvSpPr>
          <p:cNvPr id="9" name="Скругленный прямоугольник 8"/>
          <p:cNvSpPr/>
          <p:nvPr/>
        </p:nvSpPr>
        <p:spPr>
          <a:xfrm>
            <a:off x="108221" y="4897194"/>
            <a:ext cx="4644331" cy="715089"/>
          </a:xfrm>
          <a:prstGeom prst="roundRect">
            <a:avLst/>
          </a:prstGeom>
          <a:ln w="57150" cmpd="thinThick"/>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solidFill>
                  <a:srgbClr val="0070C0"/>
                </a:solidFill>
                <a:latin typeface="Arial" panose="020B0604020202020204" pitchFamily="34" charset="0"/>
                <a:cs typeface="Arial" panose="020B0604020202020204" pitchFamily="34" charset="0"/>
              </a:rPr>
              <a:t>Разработка рекомендаций про выбору программы ДО</a:t>
            </a:r>
          </a:p>
        </p:txBody>
      </p:sp>
      <p:sp>
        <p:nvSpPr>
          <p:cNvPr id="11" name="Скругленный прямоугольник 10"/>
          <p:cNvSpPr/>
          <p:nvPr/>
        </p:nvSpPr>
        <p:spPr>
          <a:xfrm>
            <a:off x="8138625" y="3311688"/>
            <a:ext cx="3618103" cy="408623"/>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ru-RU" dirty="0" smtClean="0">
                <a:solidFill>
                  <a:srgbClr val="00B050"/>
                </a:solidFill>
                <a:latin typeface="Arial" panose="020B0604020202020204" pitchFamily="34" charset="0"/>
                <a:cs typeface="Arial" panose="020B0604020202020204" pitchFamily="34" charset="0"/>
              </a:rPr>
              <a:t>Разъяснение</a:t>
            </a:r>
            <a:endParaRPr lang="ru-RU" dirty="0">
              <a:solidFill>
                <a:srgbClr val="00B050"/>
              </a:solidFill>
              <a:latin typeface="Arial" panose="020B0604020202020204" pitchFamily="34" charset="0"/>
              <a:cs typeface="Arial" panose="020B0604020202020204" pitchFamily="34" charset="0"/>
            </a:endParaRPr>
          </a:p>
        </p:txBody>
      </p:sp>
      <p:sp>
        <p:nvSpPr>
          <p:cNvPr id="12" name="Скругленный прямоугольник 11"/>
          <p:cNvSpPr/>
          <p:nvPr/>
        </p:nvSpPr>
        <p:spPr>
          <a:xfrm>
            <a:off x="8138625" y="4013942"/>
            <a:ext cx="3618103" cy="715089"/>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ru-RU" dirty="0" smtClean="0">
                <a:solidFill>
                  <a:srgbClr val="00B050"/>
                </a:solidFill>
                <a:latin typeface="Arial" panose="020B0604020202020204" pitchFamily="34" charset="0"/>
                <a:cs typeface="Arial" panose="020B0604020202020204" pitchFamily="34" charset="0"/>
              </a:rPr>
              <a:t>Консультации (групповые и индивидуальные)</a:t>
            </a:r>
            <a:endParaRPr lang="ru-RU" dirty="0">
              <a:solidFill>
                <a:srgbClr val="00B050"/>
              </a:solidFill>
              <a:latin typeface="Arial" panose="020B0604020202020204" pitchFamily="34" charset="0"/>
              <a:cs typeface="Arial" panose="020B0604020202020204" pitchFamily="34" charset="0"/>
            </a:endParaRPr>
          </a:p>
        </p:txBody>
      </p:sp>
      <p:sp>
        <p:nvSpPr>
          <p:cNvPr id="14" name="Скругленный прямоугольник 13"/>
          <p:cNvSpPr/>
          <p:nvPr/>
        </p:nvSpPr>
        <p:spPr>
          <a:xfrm>
            <a:off x="8138625" y="5022663"/>
            <a:ext cx="3618103" cy="1021556"/>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ru-RU" dirty="0" smtClean="0">
                <a:solidFill>
                  <a:srgbClr val="00B050"/>
                </a:solidFill>
                <a:latin typeface="Arial" panose="020B0604020202020204" pitchFamily="34" charset="0"/>
                <a:cs typeface="Arial" panose="020B0604020202020204" pitchFamily="34" charset="0"/>
              </a:rPr>
              <a:t>Работа в сотрудничестве </a:t>
            </a:r>
          </a:p>
          <a:p>
            <a:pPr algn="r"/>
            <a:r>
              <a:rPr lang="ru-RU" dirty="0" smtClean="0">
                <a:solidFill>
                  <a:srgbClr val="00B050"/>
                </a:solidFill>
                <a:latin typeface="Arial" panose="020B0604020202020204" pitchFamily="34" charset="0"/>
                <a:cs typeface="Arial" panose="020B0604020202020204" pitchFamily="34" charset="0"/>
              </a:rPr>
              <a:t>с психологом и социальным педагогом</a:t>
            </a:r>
            <a:endParaRPr lang="ru-RU" dirty="0">
              <a:solidFill>
                <a:srgbClr val="00B050"/>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1436</Words>
  <Application>Microsoft Office PowerPoint</Application>
  <PresentationFormat>Широкоэкранный</PresentationFormat>
  <Paragraphs>280</Paragraphs>
  <Slides>23</Slides>
  <Notes>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Arial</vt:lpstr>
      <vt:lpstr>Bookman Old Style</vt:lpstr>
      <vt:lpstr>Calibri</vt:lpstr>
      <vt:lpstr>Calibri Light</vt:lpstr>
      <vt:lpstr>DejaVu Sans</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Антон Кобелев</dc:creator>
  <cp:lastModifiedBy>Кобелева Галина Александровна</cp:lastModifiedBy>
  <cp:revision>82</cp:revision>
  <dcterms:created xsi:type="dcterms:W3CDTF">2020-08-30T03:38:26Z</dcterms:created>
  <dcterms:modified xsi:type="dcterms:W3CDTF">2020-09-17T05:10:35Z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3158259</vt:lpwstr>
  </property>
  <property fmtid="{D5CDD505-2E9C-101B-9397-08002B2CF9AE}" name="NXPowerLiteSettings" pid="3">
    <vt:lpwstr>C7000400038000</vt:lpwstr>
  </property>
  <property fmtid="{D5CDD505-2E9C-101B-9397-08002B2CF9AE}" name="NXPowerLiteVersion" pid="4">
    <vt:lpwstr>S9.0.1</vt:lpwstr>
  </property>
</Properties>
</file>